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DAADF9" w14:textId="77777777" w:rsidR="00CD14D9" w:rsidRPr="00A64F5E" w:rsidRDefault="00CD14D9" w:rsidP="00CD14D9">
      <w:pPr>
        <w:rPr>
          <w:rFonts w:cs="Arial"/>
          <w:sz w:val="28"/>
          <w:szCs w:val="28"/>
        </w:rPr>
      </w:pPr>
      <w:r w:rsidRPr="00A64F5E">
        <w:rPr>
          <w:rFonts w:cs="Arial"/>
          <w:sz w:val="28"/>
          <w:szCs w:val="28"/>
          <w:highlight w:val="yellow"/>
        </w:rPr>
        <w:t>Please amend the text in red before sending.</w:t>
      </w:r>
    </w:p>
    <w:p w14:paraId="77C6E8F1" w14:textId="77777777" w:rsidR="00560988" w:rsidRPr="00A64F5E" w:rsidRDefault="00560988" w:rsidP="00560988">
      <w:pPr>
        <w:widowControl w:val="0"/>
        <w:autoSpaceDE w:val="0"/>
        <w:autoSpaceDN w:val="0"/>
        <w:adjustRightInd w:val="0"/>
        <w:jc w:val="right"/>
        <w:rPr>
          <w:rFonts w:cs="Arial"/>
          <w:b/>
          <w:bCs/>
          <w:sz w:val="28"/>
          <w:szCs w:val="28"/>
        </w:rPr>
      </w:pPr>
    </w:p>
    <w:p w14:paraId="24E352F3" w14:textId="77777777" w:rsidR="00560988" w:rsidRPr="00A64F5E" w:rsidRDefault="00560988" w:rsidP="00560988">
      <w:pPr>
        <w:widowControl w:val="0"/>
        <w:autoSpaceDE w:val="0"/>
        <w:autoSpaceDN w:val="0"/>
        <w:adjustRightInd w:val="0"/>
        <w:jc w:val="right"/>
        <w:rPr>
          <w:rFonts w:cs="Arial"/>
          <w:b/>
          <w:bCs/>
          <w:sz w:val="28"/>
          <w:szCs w:val="28"/>
        </w:rPr>
      </w:pPr>
      <w:r w:rsidRPr="00A64F5E">
        <w:rPr>
          <w:rFonts w:cs="Arial"/>
          <w:b/>
          <w:bCs/>
          <w:sz w:val="28"/>
          <w:szCs w:val="28"/>
        </w:rPr>
        <w:t>PRIVATE AND CONFIDENTIAL</w:t>
      </w:r>
    </w:p>
    <w:p w14:paraId="3FF1EF3F" w14:textId="13EB2B59" w:rsidR="00560988" w:rsidRPr="00A64F5E" w:rsidRDefault="00262DC4" w:rsidP="5D9BB232">
      <w:pPr>
        <w:widowControl w:val="0"/>
        <w:autoSpaceDE w:val="0"/>
        <w:autoSpaceDN w:val="0"/>
        <w:adjustRightInd w:val="0"/>
        <w:jc w:val="right"/>
        <w:rPr>
          <w:rFonts w:cs="Arial"/>
          <w:color w:val="FF0000"/>
          <w:sz w:val="28"/>
          <w:szCs w:val="28"/>
        </w:rPr>
      </w:pPr>
      <w:r w:rsidRPr="00A64F5E">
        <w:rPr>
          <w:rFonts w:cs="Arial"/>
          <w:color w:val="FF0000"/>
          <w:sz w:val="28"/>
          <w:szCs w:val="28"/>
        </w:rPr>
        <w:t>[I</w:t>
      </w:r>
      <w:r w:rsidR="00560988" w:rsidRPr="00A64F5E">
        <w:rPr>
          <w:rFonts w:cs="Arial"/>
          <w:color w:val="FF0000"/>
          <w:sz w:val="28"/>
          <w:szCs w:val="28"/>
        </w:rPr>
        <w:t>nsert your address</w:t>
      </w:r>
    </w:p>
    <w:p w14:paraId="3F741BDA" w14:textId="77777777" w:rsidR="00560988" w:rsidRPr="00A64F5E" w:rsidRDefault="00560988" w:rsidP="5D9BB232">
      <w:pPr>
        <w:widowControl w:val="0"/>
        <w:autoSpaceDE w:val="0"/>
        <w:autoSpaceDN w:val="0"/>
        <w:adjustRightInd w:val="0"/>
        <w:jc w:val="right"/>
        <w:rPr>
          <w:rFonts w:cs="Arial"/>
          <w:color w:val="FF0000"/>
          <w:sz w:val="28"/>
          <w:szCs w:val="28"/>
        </w:rPr>
      </w:pPr>
      <w:r w:rsidRPr="00A64F5E">
        <w:rPr>
          <w:rFonts w:cs="Arial"/>
          <w:color w:val="FF0000"/>
          <w:sz w:val="28"/>
          <w:szCs w:val="28"/>
        </w:rPr>
        <w:t>and telephone number</w:t>
      </w:r>
    </w:p>
    <w:p w14:paraId="645D5D79" w14:textId="3FEABEC3" w:rsidR="00560988" w:rsidRPr="00A64F5E" w:rsidRDefault="00560988" w:rsidP="5D9BB232">
      <w:pPr>
        <w:widowControl w:val="0"/>
        <w:autoSpaceDE w:val="0"/>
        <w:autoSpaceDN w:val="0"/>
        <w:adjustRightInd w:val="0"/>
        <w:jc w:val="right"/>
        <w:rPr>
          <w:rFonts w:cs="Arial"/>
          <w:color w:val="FF0000"/>
          <w:sz w:val="28"/>
          <w:szCs w:val="28"/>
        </w:rPr>
      </w:pPr>
      <w:r w:rsidRPr="00A64F5E">
        <w:rPr>
          <w:rFonts w:cs="Arial"/>
          <w:color w:val="FF0000"/>
          <w:sz w:val="28"/>
          <w:szCs w:val="28"/>
        </w:rPr>
        <w:t>and email address</w:t>
      </w:r>
      <w:r w:rsidR="00262DC4" w:rsidRPr="00A64F5E">
        <w:rPr>
          <w:rFonts w:cs="Arial"/>
          <w:color w:val="FF0000"/>
          <w:sz w:val="28"/>
          <w:szCs w:val="28"/>
        </w:rPr>
        <w:t>]</w:t>
      </w:r>
    </w:p>
    <w:p w14:paraId="6CD7DEA5" w14:textId="77777777" w:rsidR="00560988" w:rsidRPr="00A64F5E" w:rsidRDefault="00560988" w:rsidP="00560988">
      <w:pPr>
        <w:widowControl w:val="0"/>
        <w:autoSpaceDE w:val="0"/>
        <w:autoSpaceDN w:val="0"/>
        <w:adjustRightInd w:val="0"/>
        <w:jc w:val="right"/>
        <w:rPr>
          <w:rFonts w:cs="Arial"/>
          <w:b/>
          <w:bCs/>
          <w:sz w:val="28"/>
          <w:szCs w:val="28"/>
        </w:rPr>
      </w:pPr>
    </w:p>
    <w:p w14:paraId="30854B2A" w14:textId="77777777" w:rsidR="00560988" w:rsidRPr="00A64F5E" w:rsidRDefault="00560988" w:rsidP="00560988">
      <w:pPr>
        <w:widowControl w:val="0"/>
        <w:autoSpaceDE w:val="0"/>
        <w:autoSpaceDN w:val="0"/>
        <w:adjustRightInd w:val="0"/>
        <w:rPr>
          <w:rFonts w:cs="Arial"/>
          <w:b/>
          <w:sz w:val="28"/>
          <w:szCs w:val="28"/>
        </w:rPr>
      </w:pPr>
    </w:p>
    <w:p w14:paraId="04A16167" w14:textId="43C768BA" w:rsidR="00560988" w:rsidRPr="00A64F5E" w:rsidRDefault="00560988" w:rsidP="5D9BB232">
      <w:pPr>
        <w:widowControl w:val="0"/>
        <w:autoSpaceDE w:val="0"/>
        <w:autoSpaceDN w:val="0"/>
        <w:adjustRightInd w:val="0"/>
        <w:rPr>
          <w:rFonts w:cs="Arial"/>
          <w:sz w:val="28"/>
          <w:szCs w:val="28"/>
        </w:rPr>
      </w:pPr>
      <w:r w:rsidRPr="00A64F5E">
        <w:rPr>
          <w:rFonts w:cs="Arial"/>
          <w:sz w:val="28"/>
          <w:szCs w:val="28"/>
        </w:rPr>
        <w:t>For the attention of the</w:t>
      </w:r>
      <w:r w:rsidR="00D260F8" w:rsidRPr="00A64F5E">
        <w:rPr>
          <w:rFonts w:cs="Arial"/>
          <w:sz w:val="28"/>
          <w:szCs w:val="28"/>
        </w:rPr>
        <w:t xml:space="preserve"> Continuing Healthcare Department</w:t>
      </w:r>
      <w:r w:rsidR="007C3BF0">
        <w:rPr>
          <w:rFonts w:cs="Arial"/>
          <w:sz w:val="28"/>
          <w:szCs w:val="28"/>
        </w:rPr>
        <w:t xml:space="preserve">  </w:t>
      </w:r>
    </w:p>
    <w:p w14:paraId="4932B570" w14:textId="736C2BD1" w:rsidR="00560988" w:rsidRPr="00A64F5E" w:rsidRDefault="00D260F8" w:rsidP="00D260F8">
      <w:pPr>
        <w:rPr>
          <w:rFonts w:cs="Arial"/>
          <w:sz w:val="28"/>
          <w:szCs w:val="28"/>
        </w:rPr>
      </w:pPr>
      <w:r w:rsidRPr="00A64F5E">
        <w:rPr>
          <w:rFonts w:cs="Arial"/>
          <w:color w:val="FF0000"/>
          <w:sz w:val="28"/>
          <w:szCs w:val="28"/>
        </w:rPr>
        <w:t xml:space="preserve">[Insert name and address of the </w:t>
      </w:r>
      <w:r w:rsidR="00DB0BA1" w:rsidRPr="00A64F5E">
        <w:rPr>
          <w:rFonts w:cs="Arial"/>
          <w:color w:val="FF0000"/>
          <w:sz w:val="28"/>
          <w:szCs w:val="28"/>
        </w:rPr>
        <w:t xml:space="preserve">Integrated Care Board </w:t>
      </w:r>
      <w:r w:rsidR="00C97471">
        <w:rPr>
          <w:rFonts w:cs="Arial"/>
          <w:color w:val="FF0000"/>
          <w:sz w:val="28"/>
          <w:szCs w:val="28"/>
        </w:rPr>
        <w:t>[</w:t>
      </w:r>
      <w:r w:rsidR="00DB0BA1" w:rsidRPr="00A64F5E">
        <w:rPr>
          <w:rFonts w:cs="Arial"/>
          <w:color w:val="FF0000"/>
          <w:sz w:val="28"/>
          <w:szCs w:val="28"/>
        </w:rPr>
        <w:t>“ICB”</w:t>
      </w:r>
      <w:r w:rsidRPr="00A64F5E">
        <w:rPr>
          <w:rFonts w:cs="Arial"/>
          <w:color w:val="FF0000"/>
          <w:sz w:val="28"/>
          <w:szCs w:val="28"/>
        </w:rPr>
        <w:t>]</w:t>
      </w:r>
    </w:p>
    <w:p w14:paraId="396770CA" w14:textId="77777777" w:rsidR="00560988" w:rsidRPr="00A64F5E" w:rsidRDefault="00560988" w:rsidP="00560988">
      <w:pPr>
        <w:widowControl w:val="0"/>
        <w:autoSpaceDE w:val="0"/>
        <w:autoSpaceDN w:val="0"/>
        <w:adjustRightInd w:val="0"/>
        <w:rPr>
          <w:rFonts w:cs="Arial"/>
          <w:b/>
          <w:color w:val="FF0000"/>
          <w:sz w:val="28"/>
          <w:szCs w:val="28"/>
        </w:rPr>
      </w:pPr>
    </w:p>
    <w:p w14:paraId="505ECCD3" w14:textId="77777777" w:rsidR="00560988" w:rsidRPr="00A64F5E" w:rsidRDefault="00560988" w:rsidP="00560988">
      <w:pPr>
        <w:widowControl w:val="0"/>
        <w:autoSpaceDE w:val="0"/>
        <w:autoSpaceDN w:val="0"/>
        <w:adjustRightInd w:val="0"/>
        <w:rPr>
          <w:rFonts w:cs="Arial"/>
          <w:b/>
          <w:color w:val="FF0000"/>
          <w:sz w:val="28"/>
          <w:szCs w:val="28"/>
        </w:rPr>
      </w:pPr>
    </w:p>
    <w:p w14:paraId="5EFC1920" w14:textId="57BE866F" w:rsidR="000E4DFC" w:rsidRPr="00A64F5E" w:rsidRDefault="00D260F8" w:rsidP="5D9BB232">
      <w:pPr>
        <w:tabs>
          <w:tab w:val="left" w:pos="1260"/>
        </w:tabs>
        <w:jc w:val="both"/>
        <w:rPr>
          <w:rFonts w:cs="Arial"/>
          <w:color w:val="FF0000"/>
          <w:sz w:val="28"/>
          <w:szCs w:val="28"/>
        </w:rPr>
      </w:pPr>
      <w:r w:rsidRPr="00A64F5E">
        <w:rPr>
          <w:rFonts w:cs="Arial"/>
          <w:color w:val="FF0000"/>
          <w:sz w:val="28"/>
          <w:szCs w:val="28"/>
        </w:rPr>
        <w:t>[Insert date]</w:t>
      </w:r>
    </w:p>
    <w:p w14:paraId="085CC93B" w14:textId="77777777" w:rsidR="000E4DFC" w:rsidRPr="00A64F5E" w:rsidRDefault="000E4DFC" w:rsidP="000E4DFC">
      <w:pPr>
        <w:jc w:val="right"/>
        <w:rPr>
          <w:rFonts w:cs="Arial"/>
          <w:b/>
          <w:sz w:val="28"/>
          <w:szCs w:val="28"/>
        </w:rPr>
      </w:pPr>
    </w:p>
    <w:p w14:paraId="5EB775BD" w14:textId="77777777" w:rsidR="000E4DFC" w:rsidRPr="00A64F5E" w:rsidRDefault="000E4DFC" w:rsidP="000E4DFC">
      <w:pPr>
        <w:rPr>
          <w:rFonts w:cs="Arial"/>
          <w:sz w:val="28"/>
          <w:szCs w:val="28"/>
        </w:rPr>
      </w:pPr>
    </w:p>
    <w:p w14:paraId="698C476F" w14:textId="59C47B82" w:rsidR="00235379" w:rsidRPr="00A64F5E" w:rsidRDefault="00235379" w:rsidP="00D260F8">
      <w:pPr>
        <w:rPr>
          <w:rFonts w:cs="Arial"/>
          <w:b/>
          <w:bCs/>
          <w:sz w:val="28"/>
          <w:szCs w:val="28"/>
        </w:rPr>
      </w:pPr>
      <w:r w:rsidRPr="00A64F5E">
        <w:rPr>
          <w:rFonts w:cs="Arial"/>
          <w:sz w:val="28"/>
          <w:szCs w:val="28"/>
        </w:rPr>
        <w:t>Dear Sir</w:t>
      </w:r>
      <w:r w:rsidR="00A42F94" w:rsidRPr="00A64F5E">
        <w:rPr>
          <w:rFonts w:cs="Arial"/>
          <w:sz w:val="28"/>
          <w:szCs w:val="28"/>
        </w:rPr>
        <w:t xml:space="preserve"> or Madam,</w:t>
      </w:r>
      <w:r w:rsidR="00E4772D" w:rsidRPr="00A64F5E">
        <w:rPr>
          <w:rFonts w:cs="Arial"/>
          <w:sz w:val="28"/>
          <w:szCs w:val="28"/>
        </w:rPr>
        <w:br/>
      </w:r>
      <w:r w:rsidR="00E4772D" w:rsidRPr="00A64F5E">
        <w:rPr>
          <w:rFonts w:cs="Arial"/>
          <w:sz w:val="28"/>
          <w:szCs w:val="28"/>
        </w:rPr>
        <w:br/>
      </w:r>
      <w:r w:rsidR="00E4772D" w:rsidRPr="00A64F5E">
        <w:rPr>
          <w:rFonts w:cs="Arial"/>
          <w:b/>
          <w:bCs/>
          <w:sz w:val="28"/>
          <w:szCs w:val="28"/>
        </w:rPr>
        <w:t>Request for review of negative NHS C</w:t>
      </w:r>
      <w:r w:rsidR="00237E31" w:rsidRPr="00A64F5E">
        <w:rPr>
          <w:rFonts w:cs="Arial"/>
          <w:b/>
          <w:bCs/>
          <w:sz w:val="28"/>
          <w:szCs w:val="28"/>
        </w:rPr>
        <w:t>ontinuing Healthcare</w:t>
      </w:r>
      <w:r w:rsidR="00E4772D" w:rsidRPr="00A64F5E">
        <w:rPr>
          <w:rFonts w:cs="Arial"/>
          <w:b/>
          <w:bCs/>
          <w:sz w:val="28"/>
          <w:szCs w:val="28"/>
        </w:rPr>
        <w:t xml:space="preserve"> checklist – </w:t>
      </w:r>
      <w:r w:rsidR="00BE4FE6" w:rsidRPr="00A64F5E">
        <w:rPr>
          <w:rFonts w:cs="Arial"/>
          <w:b/>
          <w:bCs/>
          <w:color w:val="FF0000"/>
          <w:sz w:val="28"/>
          <w:szCs w:val="28"/>
        </w:rPr>
        <w:t>[</w:t>
      </w:r>
      <w:r w:rsidR="00CC1C56">
        <w:rPr>
          <w:rFonts w:cs="Arial"/>
          <w:b/>
          <w:bCs/>
          <w:color w:val="FF0000"/>
          <w:sz w:val="28"/>
          <w:szCs w:val="28"/>
        </w:rPr>
        <w:t>i</w:t>
      </w:r>
      <w:r w:rsidR="00BE4FE6" w:rsidRPr="00A64F5E">
        <w:rPr>
          <w:rFonts w:cs="Arial"/>
          <w:b/>
          <w:bCs/>
          <w:color w:val="FF0000"/>
          <w:sz w:val="28"/>
          <w:szCs w:val="28"/>
        </w:rPr>
        <w:t xml:space="preserve">nsert </w:t>
      </w:r>
      <w:r w:rsidR="00DE44F8">
        <w:rPr>
          <w:rFonts w:cs="Arial"/>
          <w:b/>
          <w:bCs/>
          <w:color w:val="FF0000"/>
          <w:sz w:val="28"/>
          <w:szCs w:val="28"/>
        </w:rPr>
        <w:t>the person’s</w:t>
      </w:r>
      <w:r w:rsidR="00DE44F8" w:rsidRPr="00A64F5E">
        <w:rPr>
          <w:rFonts w:cs="Arial"/>
          <w:b/>
          <w:bCs/>
          <w:color w:val="FF0000"/>
          <w:sz w:val="28"/>
          <w:szCs w:val="28"/>
        </w:rPr>
        <w:t xml:space="preserve"> </w:t>
      </w:r>
      <w:r w:rsidR="00DC6F16" w:rsidRPr="00A64F5E">
        <w:rPr>
          <w:rFonts w:cs="Arial"/>
          <w:b/>
          <w:bCs/>
          <w:color w:val="FF0000"/>
          <w:sz w:val="28"/>
          <w:szCs w:val="28"/>
        </w:rPr>
        <w:t>name</w:t>
      </w:r>
      <w:r w:rsidR="00D260F8" w:rsidRPr="00A64F5E">
        <w:rPr>
          <w:rFonts w:cs="Arial"/>
          <w:b/>
          <w:bCs/>
          <w:color w:val="FF0000"/>
          <w:sz w:val="28"/>
          <w:szCs w:val="28"/>
        </w:rPr>
        <w:t>, date of birth and address]</w:t>
      </w:r>
    </w:p>
    <w:p w14:paraId="59417709" w14:textId="77777777" w:rsidR="00807C26" w:rsidRPr="00A64F5E" w:rsidRDefault="00807C26" w:rsidP="00235379">
      <w:pPr>
        <w:jc w:val="both"/>
        <w:rPr>
          <w:rFonts w:cs="Arial"/>
          <w:color w:val="FF0000"/>
          <w:sz w:val="28"/>
          <w:szCs w:val="28"/>
        </w:rPr>
      </w:pPr>
    </w:p>
    <w:p w14:paraId="5BA40B0F" w14:textId="366347A3" w:rsidR="000D17D6" w:rsidRDefault="00E4772D" w:rsidP="74CE41DC">
      <w:pPr>
        <w:spacing w:after="160" w:line="256" w:lineRule="auto"/>
        <w:rPr>
          <w:rFonts w:cs="Arial"/>
          <w:sz w:val="28"/>
          <w:szCs w:val="28"/>
        </w:rPr>
      </w:pPr>
      <w:r w:rsidRPr="00A64F5E">
        <w:rPr>
          <w:rFonts w:cs="Arial"/>
          <w:sz w:val="28"/>
          <w:szCs w:val="28"/>
          <w:lang w:val="en"/>
        </w:rPr>
        <w:t xml:space="preserve">I am writing to request </w:t>
      </w:r>
      <w:r w:rsidR="00433D3D" w:rsidRPr="00A64F5E">
        <w:rPr>
          <w:rFonts w:cs="Arial"/>
          <w:sz w:val="28"/>
          <w:szCs w:val="28"/>
          <w:lang w:val="en"/>
        </w:rPr>
        <w:t xml:space="preserve">that </w:t>
      </w:r>
      <w:r w:rsidR="00433D3D" w:rsidRPr="00A64F5E">
        <w:rPr>
          <w:rFonts w:cs="Arial"/>
          <w:color w:val="FF0000"/>
          <w:sz w:val="28"/>
          <w:szCs w:val="28"/>
          <w:lang w:val="en"/>
        </w:rPr>
        <w:t xml:space="preserve">[insert name of </w:t>
      </w:r>
      <w:r w:rsidR="00DB0BA1" w:rsidRPr="00A64F5E">
        <w:rPr>
          <w:rFonts w:cs="Arial"/>
          <w:color w:val="FF0000"/>
          <w:sz w:val="28"/>
          <w:szCs w:val="28"/>
          <w:lang w:val="en"/>
        </w:rPr>
        <w:t>ICB</w:t>
      </w:r>
      <w:r w:rsidR="00433D3D" w:rsidRPr="00A64F5E">
        <w:rPr>
          <w:rFonts w:cs="Arial"/>
          <w:color w:val="FF0000"/>
          <w:sz w:val="28"/>
          <w:szCs w:val="28"/>
          <w:lang w:val="en"/>
        </w:rPr>
        <w:t xml:space="preserve">] </w:t>
      </w:r>
      <w:r w:rsidR="00433D3D" w:rsidRPr="00A64F5E">
        <w:rPr>
          <w:rFonts w:cs="Arial"/>
          <w:sz w:val="28"/>
          <w:szCs w:val="28"/>
          <w:lang w:val="en"/>
        </w:rPr>
        <w:t>undertakes a</w:t>
      </w:r>
      <w:r w:rsidR="00DD1599">
        <w:rPr>
          <w:rFonts w:cs="Arial"/>
          <w:sz w:val="28"/>
          <w:szCs w:val="28"/>
          <w:lang w:val="en"/>
        </w:rPr>
        <w:t xml:space="preserve"> </w:t>
      </w:r>
      <w:r w:rsidR="00433D3D" w:rsidRPr="00A64F5E">
        <w:rPr>
          <w:rFonts w:cs="Arial"/>
          <w:sz w:val="28"/>
          <w:szCs w:val="28"/>
          <w:lang w:val="en"/>
        </w:rPr>
        <w:t xml:space="preserve">review </w:t>
      </w:r>
      <w:r w:rsidR="00433D3D" w:rsidRPr="00A64F5E">
        <w:rPr>
          <w:rFonts w:cs="Arial"/>
          <w:color w:val="000000" w:themeColor="text1"/>
          <w:sz w:val="28"/>
          <w:szCs w:val="28"/>
          <w:lang w:val="en"/>
        </w:rPr>
        <w:t xml:space="preserve">of </w:t>
      </w:r>
      <w:r w:rsidR="00DE44F8" w:rsidRPr="00DE44F8">
        <w:rPr>
          <w:rFonts w:cs="Arial"/>
          <w:color w:val="FF0000"/>
          <w:sz w:val="28"/>
          <w:szCs w:val="28"/>
          <w:lang w:val="en"/>
        </w:rPr>
        <w:t>[person’s name]</w:t>
      </w:r>
      <w:r w:rsidR="00DE44F8">
        <w:rPr>
          <w:rFonts w:cs="Arial"/>
          <w:color w:val="000000" w:themeColor="text1"/>
          <w:sz w:val="28"/>
          <w:szCs w:val="28"/>
          <w:lang w:val="en"/>
        </w:rPr>
        <w:t>’s</w:t>
      </w:r>
      <w:r w:rsidR="00DE44F8" w:rsidRPr="00A64F5E">
        <w:rPr>
          <w:rFonts w:cs="Arial"/>
          <w:color w:val="000000" w:themeColor="text1"/>
          <w:sz w:val="28"/>
          <w:szCs w:val="28"/>
          <w:lang w:val="en"/>
        </w:rPr>
        <w:t xml:space="preserve"> </w:t>
      </w:r>
      <w:r w:rsidR="00433D3D" w:rsidRPr="00A64F5E">
        <w:rPr>
          <w:rFonts w:cs="Arial"/>
          <w:color w:val="000000" w:themeColor="text1"/>
          <w:sz w:val="28"/>
          <w:szCs w:val="28"/>
          <w:lang w:val="en"/>
        </w:rPr>
        <w:t xml:space="preserve">negative </w:t>
      </w:r>
      <w:r w:rsidR="00433D3D" w:rsidRPr="00A64F5E">
        <w:rPr>
          <w:rFonts w:cs="Arial"/>
          <w:sz w:val="28"/>
          <w:szCs w:val="28"/>
          <w:lang w:val="en"/>
        </w:rPr>
        <w:t>checklist for NHS Continuing Healthcare (“CHC”) funding</w:t>
      </w:r>
      <w:r w:rsidR="082B0DFC" w:rsidRPr="00A64F5E">
        <w:rPr>
          <w:rFonts w:cs="Arial"/>
          <w:sz w:val="28"/>
          <w:szCs w:val="28"/>
          <w:lang w:val="en"/>
        </w:rPr>
        <w:t xml:space="preserve"> and the decision not to proceed to a full assessment for CHC</w:t>
      </w:r>
      <w:r w:rsidR="00C97471">
        <w:rPr>
          <w:rFonts w:cs="Arial"/>
          <w:sz w:val="28"/>
          <w:szCs w:val="28"/>
          <w:lang w:val="en"/>
        </w:rPr>
        <w:t>.</w:t>
      </w:r>
      <w:r w:rsidR="00227DF3" w:rsidRPr="00A64F5E">
        <w:rPr>
          <w:rFonts w:cs="Arial"/>
          <w:sz w:val="28"/>
          <w:szCs w:val="28"/>
          <w:lang w:val="en"/>
        </w:rPr>
        <w:t xml:space="preserve"> </w:t>
      </w:r>
    </w:p>
    <w:p w14:paraId="16CE7025" w14:textId="3CB4D656" w:rsidR="008563E0" w:rsidRDefault="008563E0" w:rsidP="74CE41DC">
      <w:pPr>
        <w:spacing w:after="160" w:line="256" w:lineRule="auto"/>
        <w:rPr>
          <w:rFonts w:cs="Arial"/>
          <w:sz w:val="28"/>
          <w:szCs w:val="28"/>
          <w:highlight w:val="yellow"/>
        </w:rPr>
      </w:pPr>
      <w:r>
        <w:rPr>
          <w:rFonts w:cs="Arial"/>
          <w:sz w:val="28"/>
          <w:szCs w:val="28"/>
          <w:highlight w:val="yellow"/>
        </w:rPr>
        <w:t xml:space="preserve">Delete </w:t>
      </w:r>
      <w:r w:rsidR="00AA0DF4">
        <w:rPr>
          <w:rFonts w:cs="Arial"/>
          <w:sz w:val="28"/>
          <w:szCs w:val="28"/>
          <w:highlight w:val="yellow"/>
        </w:rPr>
        <w:t>before sending</w:t>
      </w:r>
    </w:p>
    <w:p w14:paraId="5BA6C4B7" w14:textId="77777777" w:rsidR="00836AF2" w:rsidRDefault="000D17D6" w:rsidP="74CE41DC">
      <w:pPr>
        <w:spacing w:after="160" w:line="256" w:lineRule="auto"/>
        <w:rPr>
          <w:rFonts w:cs="Arial"/>
          <w:sz w:val="28"/>
          <w:szCs w:val="28"/>
        </w:rPr>
      </w:pPr>
      <w:r w:rsidRPr="000D17D6">
        <w:rPr>
          <w:rFonts w:cs="Arial"/>
          <w:sz w:val="28"/>
          <w:szCs w:val="28"/>
          <w:highlight w:val="yellow"/>
        </w:rPr>
        <w:t xml:space="preserve">If </w:t>
      </w:r>
      <w:r w:rsidR="00DB682C">
        <w:rPr>
          <w:rFonts w:cs="Arial"/>
          <w:sz w:val="28"/>
          <w:szCs w:val="28"/>
          <w:highlight w:val="yellow"/>
        </w:rPr>
        <w:t xml:space="preserve">you are </w:t>
      </w:r>
      <w:r w:rsidRPr="000D17D6">
        <w:rPr>
          <w:rFonts w:cs="Arial"/>
          <w:sz w:val="28"/>
          <w:szCs w:val="28"/>
          <w:highlight w:val="yellow"/>
        </w:rPr>
        <w:t xml:space="preserve">requesting a </w:t>
      </w:r>
      <w:r w:rsidR="00421CF6">
        <w:rPr>
          <w:rFonts w:cs="Arial"/>
          <w:sz w:val="28"/>
          <w:szCs w:val="28"/>
          <w:highlight w:val="yellow"/>
        </w:rPr>
        <w:t xml:space="preserve">Checklist </w:t>
      </w:r>
      <w:r w:rsidRPr="000D17D6">
        <w:rPr>
          <w:rFonts w:cs="Arial"/>
          <w:sz w:val="28"/>
          <w:szCs w:val="28"/>
          <w:highlight w:val="yellow"/>
        </w:rPr>
        <w:t>reconsideration from ICB</w:t>
      </w:r>
      <w:r>
        <w:rPr>
          <w:rFonts w:cs="Arial"/>
          <w:sz w:val="28"/>
          <w:szCs w:val="28"/>
        </w:rPr>
        <w:t xml:space="preserve"> </w:t>
      </w:r>
    </w:p>
    <w:p w14:paraId="175E8ACC" w14:textId="49FBCAFA" w:rsidR="008D4C80" w:rsidRDefault="00836AF2" w:rsidP="74CE41DC">
      <w:pPr>
        <w:spacing w:after="160" w:line="256" w:lineRule="auto"/>
        <w:rPr>
          <w:rStyle w:val="normaltextrun"/>
          <w:rFonts w:cs="Arial"/>
          <w:sz w:val="28"/>
          <w:szCs w:val="28"/>
        </w:rPr>
      </w:pPr>
      <w:r w:rsidRPr="00836AF2">
        <w:rPr>
          <w:rStyle w:val="normaltextrun"/>
          <w:rFonts w:cs="Arial"/>
          <w:color w:val="FF0000"/>
          <w:sz w:val="28"/>
          <w:szCs w:val="28"/>
        </w:rPr>
        <w:t>[Person’s name]</w:t>
      </w:r>
      <w:r w:rsidR="009568A3" w:rsidRPr="00A64F5E">
        <w:rPr>
          <w:rStyle w:val="normaltextrun"/>
          <w:rFonts w:cs="Arial"/>
          <w:color w:val="000000" w:themeColor="text1"/>
          <w:sz w:val="28"/>
          <w:szCs w:val="28"/>
        </w:rPr>
        <w:t xml:space="preserve"> r</w:t>
      </w:r>
      <w:r w:rsidR="009568A3" w:rsidRPr="00A64F5E">
        <w:rPr>
          <w:rStyle w:val="normaltextrun"/>
          <w:rFonts w:cs="Arial"/>
          <w:sz w:val="28"/>
          <w:szCs w:val="28"/>
        </w:rPr>
        <w:t xml:space="preserve">eceived a negative </w:t>
      </w:r>
      <w:r w:rsidR="00333F87" w:rsidRPr="00A64F5E">
        <w:rPr>
          <w:rStyle w:val="normaltextrun"/>
          <w:rFonts w:cs="Arial"/>
          <w:sz w:val="28"/>
          <w:szCs w:val="28"/>
        </w:rPr>
        <w:t xml:space="preserve">NHS CHC </w:t>
      </w:r>
      <w:r w:rsidR="009568A3" w:rsidRPr="00A64F5E">
        <w:rPr>
          <w:rStyle w:val="normaltextrun"/>
          <w:rFonts w:cs="Arial"/>
          <w:sz w:val="28"/>
          <w:szCs w:val="28"/>
        </w:rPr>
        <w:t xml:space="preserve">checklist on </w:t>
      </w:r>
      <w:r w:rsidR="009568A3" w:rsidRPr="00A64F5E">
        <w:rPr>
          <w:rStyle w:val="normaltextrun"/>
          <w:rFonts w:cs="Arial"/>
          <w:color w:val="FF0000"/>
          <w:sz w:val="28"/>
          <w:szCs w:val="28"/>
        </w:rPr>
        <w:t>[insert date]</w:t>
      </w:r>
      <w:r w:rsidR="009568A3" w:rsidRPr="00A64F5E">
        <w:rPr>
          <w:rStyle w:val="normaltextrun"/>
          <w:rFonts w:cs="Arial"/>
          <w:sz w:val="28"/>
          <w:szCs w:val="28"/>
        </w:rPr>
        <w:t>.</w:t>
      </w:r>
      <w:r w:rsidR="00276916" w:rsidRPr="00A64F5E">
        <w:rPr>
          <w:rStyle w:val="normaltextrun"/>
          <w:rFonts w:cs="Arial"/>
          <w:sz w:val="28"/>
          <w:szCs w:val="28"/>
        </w:rPr>
        <w:t xml:space="preserve"> </w:t>
      </w:r>
    </w:p>
    <w:p w14:paraId="3715F6D8" w14:textId="5DD8B7DE" w:rsidR="00AF33EC" w:rsidRDefault="00333F87" w:rsidP="74CE41DC">
      <w:pPr>
        <w:spacing w:after="160" w:line="256" w:lineRule="auto"/>
        <w:rPr>
          <w:rStyle w:val="normaltextrun"/>
          <w:rFonts w:cs="Arial"/>
          <w:sz w:val="28"/>
          <w:szCs w:val="28"/>
        </w:rPr>
      </w:pPr>
      <w:r w:rsidRPr="00A64F5E">
        <w:rPr>
          <w:rStyle w:val="normaltextrun"/>
          <w:rFonts w:cs="Arial"/>
          <w:sz w:val="28"/>
          <w:szCs w:val="28"/>
        </w:rPr>
        <w:t xml:space="preserve">I would like </w:t>
      </w:r>
      <w:r w:rsidR="2880025C" w:rsidRPr="00A64F5E">
        <w:rPr>
          <w:rStyle w:val="normaltextrun"/>
          <w:rFonts w:cs="Arial"/>
          <w:color w:val="FF0000"/>
          <w:sz w:val="28"/>
          <w:szCs w:val="28"/>
        </w:rPr>
        <w:t xml:space="preserve">[insert name of ICB] </w:t>
      </w:r>
      <w:r w:rsidR="2880025C" w:rsidRPr="00A64F5E">
        <w:rPr>
          <w:rStyle w:val="normaltextrun"/>
          <w:rFonts w:cs="Arial"/>
          <w:sz w:val="28"/>
          <w:szCs w:val="28"/>
        </w:rPr>
        <w:t>t</w:t>
      </w:r>
      <w:r w:rsidRPr="00A64F5E">
        <w:rPr>
          <w:rStyle w:val="normaltextrun"/>
          <w:rFonts w:cs="Arial"/>
          <w:sz w:val="28"/>
          <w:szCs w:val="28"/>
        </w:rPr>
        <w:t xml:space="preserve">o review this decision </w:t>
      </w:r>
      <w:r w:rsidR="351AE3BB" w:rsidRPr="00A64F5E">
        <w:rPr>
          <w:rStyle w:val="normaltextrun"/>
          <w:rFonts w:cs="Arial"/>
          <w:color w:val="000000" w:themeColor="text1"/>
          <w:sz w:val="28"/>
          <w:szCs w:val="28"/>
        </w:rPr>
        <w:t xml:space="preserve">as </w:t>
      </w:r>
      <w:r w:rsidR="00D5636E" w:rsidRPr="00A64F5E">
        <w:rPr>
          <w:rStyle w:val="normaltextrun"/>
          <w:rFonts w:cs="Arial"/>
          <w:color w:val="000000" w:themeColor="text1"/>
          <w:sz w:val="28"/>
          <w:szCs w:val="28"/>
        </w:rPr>
        <w:t>I</w:t>
      </w:r>
      <w:r w:rsidR="4EA59A12" w:rsidRPr="00A64F5E">
        <w:rPr>
          <w:rStyle w:val="normaltextrun"/>
          <w:rFonts w:cs="Arial"/>
          <w:color w:val="000000" w:themeColor="text1"/>
          <w:sz w:val="28"/>
          <w:szCs w:val="28"/>
        </w:rPr>
        <w:t xml:space="preserve"> believe that </w:t>
      </w:r>
      <w:r w:rsidR="00836AF2">
        <w:rPr>
          <w:rStyle w:val="normaltextrun"/>
          <w:rFonts w:cs="Arial"/>
          <w:color w:val="000000" w:themeColor="text1"/>
          <w:sz w:val="28"/>
          <w:szCs w:val="28"/>
        </w:rPr>
        <w:t>they</w:t>
      </w:r>
      <w:r w:rsidR="00D5636E" w:rsidRPr="00A64F5E">
        <w:rPr>
          <w:rStyle w:val="normaltextrun"/>
          <w:rFonts w:cs="Arial"/>
          <w:color w:val="000000" w:themeColor="text1"/>
          <w:sz w:val="28"/>
          <w:szCs w:val="28"/>
        </w:rPr>
        <w:t xml:space="preserve"> meet</w:t>
      </w:r>
      <w:r w:rsidR="00276916" w:rsidRPr="00A64F5E">
        <w:rPr>
          <w:rStyle w:val="normaltextrun"/>
          <w:rFonts w:cs="Arial"/>
          <w:color w:val="000000" w:themeColor="text1"/>
          <w:sz w:val="28"/>
          <w:szCs w:val="28"/>
        </w:rPr>
        <w:t xml:space="preserve"> the </w:t>
      </w:r>
      <w:r w:rsidR="00276916" w:rsidRPr="00A64F5E">
        <w:rPr>
          <w:rStyle w:val="normaltextrun"/>
          <w:rFonts w:cs="Arial"/>
          <w:sz w:val="28"/>
          <w:szCs w:val="28"/>
        </w:rPr>
        <w:t xml:space="preserve">criteria for a full assessment </w:t>
      </w:r>
      <w:r w:rsidR="00E6731B" w:rsidRPr="00A64F5E">
        <w:rPr>
          <w:rStyle w:val="normaltextrun"/>
          <w:rFonts w:cs="Arial"/>
          <w:sz w:val="28"/>
          <w:szCs w:val="28"/>
        </w:rPr>
        <w:t>for</w:t>
      </w:r>
      <w:r w:rsidR="009A7524" w:rsidRPr="00A64F5E">
        <w:rPr>
          <w:rStyle w:val="normaltextrun"/>
          <w:rFonts w:cs="Arial"/>
          <w:sz w:val="28"/>
          <w:szCs w:val="28"/>
        </w:rPr>
        <w:t xml:space="preserve"> CH</w:t>
      </w:r>
      <w:r w:rsidR="00DB0BA1" w:rsidRPr="00A64F5E">
        <w:rPr>
          <w:rStyle w:val="normaltextrun"/>
          <w:rFonts w:cs="Arial"/>
          <w:sz w:val="28"/>
          <w:szCs w:val="28"/>
        </w:rPr>
        <w:t>C</w:t>
      </w:r>
      <w:r w:rsidR="009A7524" w:rsidRPr="00A64F5E">
        <w:rPr>
          <w:rStyle w:val="normaltextrun"/>
          <w:rFonts w:cs="Arial"/>
          <w:sz w:val="28"/>
          <w:szCs w:val="28"/>
        </w:rPr>
        <w:t>.</w:t>
      </w:r>
    </w:p>
    <w:p w14:paraId="34FED201" w14:textId="5C47733A" w:rsidR="00CF30E4" w:rsidRDefault="00814576" w:rsidP="74CE41DC">
      <w:pPr>
        <w:spacing w:after="160" w:line="256" w:lineRule="auto"/>
        <w:rPr>
          <w:rStyle w:val="normaltextrun"/>
          <w:rFonts w:cs="Arial"/>
          <w:sz w:val="28"/>
          <w:szCs w:val="28"/>
        </w:rPr>
      </w:pPr>
      <w:r w:rsidRPr="00CF77C6">
        <w:rPr>
          <w:rStyle w:val="normaltextrun"/>
          <w:rFonts w:cs="Arial"/>
          <w:sz w:val="28"/>
          <w:szCs w:val="28"/>
          <w:highlight w:val="yellow"/>
        </w:rPr>
        <w:t xml:space="preserve">If you are </w:t>
      </w:r>
      <w:r w:rsidR="00421CF6">
        <w:rPr>
          <w:rStyle w:val="normaltextrun"/>
          <w:rFonts w:cs="Arial"/>
          <w:sz w:val="28"/>
          <w:szCs w:val="28"/>
          <w:highlight w:val="yellow"/>
        </w:rPr>
        <w:t xml:space="preserve">lodging a </w:t>
      </w:r>
      <w:r w:rsidRPr="00CF77C6">
        <w:rPr>
          <w:rStyle w:val="normaltextrun"/>
          <w:rFonts w:cs="Arial"/>
          <w:sz w:val="28"/>
          <w:szCs w:val="28"/>
          <w:highlight w:val="yellow"/>
        </w:rPr>
        <w:t>complain</w:t>
      </w:r>
      <w:r w:rsidR="00DB682C">
        <w:rPr>
          <w:rStyle w:val="normaltextrun"/>
          <w:rFonts w:cs="Arial"/>
          <w:sz w:val="28"/>
          <w:szCs w:val="28"/>
          <w:highlight w:val="yellow"/>
        </w:rPr>
        <w:t>t</w:t>
      </w:r>
      <w:r w:rsidRPr="00CF77C6">
        <w:rPr>
          <w:rStyle w:val="normaltextrun"/>
          <w:rFonts w:cs="Arial"/>
          <w:sz w:val="28"/>
          <w:szCs w:val="28"/>
          <w:highlight w:val="yellow"/>
        </w:rPr>
        <w:t xml:space="preserve"> about the</w:t>
      </w:r>
      <w:r w:rsidR="00CF77C6" w:rsidRPr="00CF77C6">
        <w:rPr>
          <w:rStyle w:val="normaltextrun"/>
          <w:rFonts w:cs="Arial"/>
          <w:sz w:val="28"/>
          <w:szCs w:val="28"/>
          <w:highlight w:val="yellow"/>
        </w:rPr>
        <w:t xml:space="preserve"> </w:t>
      </w:r>
      <w:r w:rsidR="000D17D6">
        <w:rPr>
          <w:rStyle w:val="normaltextrun"/>
          <w:rFonts w:cs="Arial"/>
          <w:sz w:val="28"/>
          <w:szCs w:val="28"/>
          <w:highlight w:val="yellow"/>
        </w:rPr>
        <w:t xml:space="preserve">reconsidered </w:t>
      </w:r>
      <w:r w:rsidR="00CF77C6" w:rsidRPr="00CF77C6">
        <w:rPr>
          <w:rStyle w:val="normaltextrun"/>
          <w:rFonts w:cs="Arial"/>
          <w:sz w:val="28"/>
          <w:szCs w:val="28"/>
          <w:highlight w:val="yellow"/>
        </w:rPr>
        <w:t>Checklist decision</w:t>
      </w:r>
    </w:p>
    <w:p w14:paraId="44356F47" w14:textId="6B9B9B06" w:rsidR="00814576" w:rsidRDefault="00AE304E" w:rsidP="74CE41DC">
      <w:pPr>
        <w:spacing w:after="160" w:line="256" w:lineRule="auto"/>
        <w:rPr>
          <w:rStyle w:val="normaltextrun"/>
          <w:rFonts w:cs="Arial"/>
          <w:sz w:val="28"/>
          <w:szCs w:val="28"/>
        </w:rPr>
      </w:pPr>
      <w:r w:rsidRPr="00836AF2">
        <w:rPr>
          <w:rStyle w:val="normaltextrun"/>
          <w:rFonts w:cs="Arial"/>
          <w:color w:val="FF0000"/>
          <w:sz w:val="28"/>
          <w:szCs w:val="28"/>
        </w:rPr>
        <w:t>[Person’s name]</w:t>
      </w:r>
      <w:r w:rsidRPr="00A64F5E">
        <w:rPr>
          <w:rStyle w:val="normaltextrun"/>
          <w:rFonts w:cs="Arial"/>
          <w:color w:val="000000" w:themeColor="text1"/>
          <w:sz w:val="28"/>
          <w:szCs w:val="28"/>
        </w:rPr>
        <w:t xml:space="preserve"> </w:t>
      </w:r>
      <w:r w:rsidR="00EF42D4">
        <w:rPr>
          <w:rStyle w:val="normaltextrun"/>
          <w:rFonts w:cs="Arial"/>
          <w:sz w:val="28"/>
          <w:szCs w:val="28"/>
        </w:rPr>
        <w:t xml:space="preserve">received a negative NHS CHC checklist on </w:t>
      </w:r>
      <w:r w:rsidR="00EF42D4" w:rsidRPr="00EF42D4">
        <w:rPr>
          <w:rFonts w:cs="Arial"/>
          <w:color w:val="FF0000"/>
          <w:sz w:val="28"/>
          <w:szCs w:val="28"/>
        </w:rPr>
        <w:t>[insert date]</w:t>
      </w:r>
      <w:r w:rsidR="00EF42D4" w:rsidRPr="00EF42D4">
        <w:rPr>
          <w:rFonts w:cs="Arial"/>
          <w:sz w:val="28"/>
          <w:szCs w:val="28"/>
        </w:rPr>
        <w:t xml:space="preserve">. </w:t>
      </w:r>
      <w:r w:rsidR="0065516D" w:rsidRPr="00836AF2">
        <w:rPr>
          <w:rStyle w:val="normaltextrun"/>
          <w:rFonts w:cs="Arial"/>
          <w:color w:val="FF0000"/>
          <w:sz w:val="28"/>
          <w:szCs w:val="28"/>
        </w:rPr>
        <w:t>[Person’s name]</w:t>
      </w:r>
      <w:r w:rsidR="0065516D" w:rsidRPr="00A64F5E">
        <w:rPr>
          <w:rStyle w:val="normaltextrun"/>
          <w:rFonts w:cs="Arial"/>
          <w:color w:val="000000" w:themeColor="text1"/>
          <w:sz w:val="28"/>
          <w:szCs w:val="28"/>
        </w:rPr>
        <w:t xml:space="preserve"> </w:t>
      </w:r>
      <w:r w:rsidR="00574B85">
        <w:rPr>
          <w:rFonts w:cs="Arial"/>
          <w:sz w:val="28"/>
          <w:szCs w:val="28"/>
        </w:rPr>
        <w:t xml:space="preserve">made a request for the ICB </w:t>
      </w:r>
      <w:r w:rsidR="00AA1866">
        <w:rPr>
          <w:rFonts w:cs="Arial"/>
          <w:sz w:val="28"/>
          <w:szCs w:val="28"/>
        </w:rPr>
        <w:t xml:space="preserve">to reconsider this decision on </w:t>
      </w:r>
      <w:r w:rsidR="00AA1866" w:rsidRPr="00574B85">
        <w:rPr>
          <w:rFonts w:cs="Arial"/>
          <w:color w:val="FF0000"/>
          <w:sz w:val="28"/>
          <w:szCs w:val="28"/>
        </w:rPr>
        <w:t xml:space="preserve">[insert date] </w:t>
      </w:r>
      <w:r w:rsidR="00AA1866">
        <w:rPr>
          <w:rFonts w:cs="Arial"/>
          <w:sz w:val="28"/>
          <w:szCs w:val="28"/>
        </w:rPr>
        <w:t xml:space="preserve">and the ICB responded on </w:t>
      </w:r>
      <w:r w:rsidR="00AA1866" w:rsidRPr="00AA1866">
        <w:rPr>
          <w:rFonts w:cs="Arial"/>
          <w:color w:val="FF0000"/>
          <w:sz w:val="28"/>
          <w:szCs w:val="28"/>
        </w:rPr>
        <w:t>[insert date]</w:t>
      </w:r>
      <w:commentRangeStart w:id="0"/>
      <w:commentRangeEnd w:id="0"/>
      <w:r w:rsidR="00F02DEE">
        <w:rPr>
          <w:rStyle w:val="CommentReference"/>
        </w:rPr>
        <w:commentReference w:id="0"/>
      </w:r>
      <w:r w:rsidR="00020222">
        <w:rPr>
          <w:rFonts w:cs="Arial"/>
          <w:color w:val="FF0000"/>
          <w:sz w:val="28"/>
          <w:szCs w:val="28"/>
        </w:rPr>
        <w:t xml:space="preserve"> </w:t>
      </w:r>
      <w:r w:rsidR="0099237C">
        <w:rPr>
          <w:rFonts w:cs="Arial"/>
          <w:color w:val="000000" w:themeColor="text1"/>
          <w:sz w:val="28"/>
          <w:szCs w:val="28"/>
        </w:rPr>
        <w:t xml:space="preserve">confirming </w:t>
      </w:r>
      <w:r w:rsidR="00574B85">
        <w:rPr>
          <w:rFonts w:cs="Arial"/>
          <w:color w:val="000000" w:themeColor="text1"/>
          <w:sz w:val="28"/>
          <w:szCs w:val="28"/>
        </w:rPr>
        <w:t>its</w:t>
      </w:r>
      <w:r w:rsidR="00AA1866" w:rsidRPr="00574B85">
        <w:rPr>
          <w:rFonts w:cs="Arial"/>
          <w:color w:val="000000" w:themeColor="text1"/>
          <w:sz w:val="28"/>
          <w:szCs w:val="28"/>
        </w:rPr>
        <w:t xml:space="preserve"> original decision. I </w:t>
      </w:r>
      <w:r w:rsidR="004E132A">
        <w:rPr>
          <w:rStyle w:val="normaltextrun"/>
          <w:rFonts w:cs="Arial"/>
          <w:sz w:val="28"/>
          <w:szCs w:val="28"/>
        </w:rPr>
        <w:t>am</w:t>
      </w:r>
      <w:r w:rsidR="00F54B1C">
        <w:rPr>
          <w:rStyle w:val="normaltextrun"/>
          <w:rFonts w:cs="Arial"/>
          <w:sz w:val="28"/>
          <w:szCs w:val="28"/>
        </w:rPr>
        <w:t xml:space="preserve"> </w:t>
      </w:r>
      <w:r w:rsidR="00975F9A">
        <w:rPr>
          <w:rStyle w:val="normaltextrun"/>
          <w:rFonts w:cs="Arial"/>
          <w:sz w:val="28"/>
          <w:szCs w:val="28"/>
        </w:rPr>
        <w:t xml:space="preserve">writing to </w:t>
      </w:r>
      <w:r w:rsidR="00574B85">
        <w:rPr>
          <w:rFonts w:cs="Arial"/>
          <w:sz w:val="28"/>
          <w:szCs w:val="28"/>
        </w:rPr>
        <w:t xml:space="preserve">complain </w:t>
      </w:r>
      <w:r w:rsidR="007B7E91">
        <w:rPr>
          <w:rFonts w:cs="Arial"/>
          <w:sz w:val="28"/>
          <w:szCs w:val="28"/>
        </w:rPr>
        <w:t xml:space="preserve">about this decision </w:t>
      </w:r>
      <w:r w:rsidR="00574B85" w:rsidRPr="00574B85">
        <w:rPr>
          <w:rFonts w:cs="Arial"/>
          <w:sz w:val="28"/>
          <w:szCs w:val="28"/>
        </w:rPr>
        <w:t>under Section 5(1) of the Local Authority Social Services and National Health Services Complaints (England) Regulations 2009</w:t>
      </w:r>
      <w:r w:rsidR="007B7E91">
        <w:rPr>
          <w:rStyle w:val="normaltextrun"/>
          <w:rFonts w:cs="Arial"/>
          <w:sz w:val="28"/>
          <w:szCs w:val="28"/>
        </w:rPr>
        <w:t>.</w:t>
      </w:r>
      <w:r w:rsidR="00CF77C6">
        <w:rPr>
          <w:rStyle w:val="normaltextrun"/>
          <w:rFonts w:cs="Arial"/>
          <w:sz w:val="28"/>
          <w:szCs w:val="28"/>
        </w:rPr>
        <w:t xml:space="preserve"> </w:t>
      </w:r>
      <w:r w:rsidR="00814576">
        <w:rPr>
          <w:rStyle w:val="normaltextrun"/>
          <w:rFonts w:cs="Arial"/>
          <w:sz w:val="28"/>
          <w:szCs w:val="28"/>
        </w:rPr>
        <w:t xml:space="preserve"> </w:t>
      </w:r>
    </w:p>
    <w:p w14:paraId="18B5AECD" w14:textId="77777777" w:rsidR="008372C6" w:rsidRDefault="008372C6" w:rsidP="74CE41DC">
      <w:pPr>
        <w:spacing w:after="160" w:line="256" w:lineRule="auto"/>
        <w:rPr>
          <w:rStyle w:val="normaltextrun"/>
          <w:rFonts w:cs="Arial"/>
          <w:b/>
          <w:bCs/>
          <w:sz w:val="28"/>
          <w:szCs w:val="28"/>
          <w:u w:val="single"/>
        </w:rPr>
      </w:pPr>
    </w:p>
    <w:p w14:paraId="61F4C51A" w14:textId="222C4DE9" w:rsidR="00AA0DF4" w:rsidRDefault="00D042C8" w:rsidP="74CE41DC">
      <w:pPr>
        <w:spacing w:after="160" w:line="256" w:lineRule="auto"/>
        <w:rPr>
          <w:rFonts w:cs="Arial"/>
          <w:sz w:val="28"/>
          <w:szCs w:val="28"/>
        </w:rPr>
      </w:pPr>
      <w:r w:rsidRPr="00A64F5E">
        <w:rPr>
          <w:rFonts w:cs="Arial"/>
          <w:b/>
          <w:bCs/>
          <w:sz w:val="28"/>
          <w:szCs w:val="28"/>
          <w:lang w:val="en"/>
        </w:rPr>
        <w:t>Background</w:t>
      </w:r>
    </w:p>
    <w:p w14:paraId="0B95FD43" w14:textId="23A1C2EB" w:rsidR="006515D1" w:rsidRPr="00472969" w:rsidRDefault="0065516D" w:rsidP="74CE41DC">
      <w:pPr>
        <w:spacing w:after="160" w:line="256" w:lineRule="auto"/>
        <w:rPr>
          <w:rStyle w:val="eop"/>
          <w:rFonts w:cs="Arial"/>
          <w:i/>
          <w:iCs/>
          <w:sz w:val="28"/>
          <w:szCs w:val="28"/>
        </w:rPr>
      </w:pPr>
      <w:r w:rsidRPr="00836AF2">
        <w:rPr>
          <w:rStyle w:val="normaltextrun"/>
          <w:rFonts w:cs="Arial"/>
          <w:color w:val="FF0000"/>
          <w:sz w:val="28"/>
          <w:szCs w:val="28"/>
        </w:rPr>
        <w:t>[Person’s name]</w:t>
      </w:r>
      <w:r w:rsidRPr="00A64F5E">
        <w:rPr>
          <w:rStyle w:val="normaltextrun"/>
          <w:rFonts w:cs="Arial"/>
          <w:color w:val="000000" w:themeColor="text1"/>
          <w:sz w:val="28"/>
          <w:szCs w:val="28"/>
        </w:rPr>
        <w:t xml:space="preserve"> </w:t>
      </w:r>
      <w:r>
        <w:rPr>
          <w:rStyle w:val="normaltextrun"/>
          <w:rFonts w:cs="Arial"/>
          <w:color w:val="000000" w:themeColor="text1"/>
          <w:sz w:val="28"/>
          <w:szCs w:val="28"/>
        </w:rPr>
        <w:t>has</w:t>
      </w:r>
      <w:r w:rsidRPr="00A64F5E">
        <w:rPr>
          <w:rStyle w:val="normaltextrun"/>
          <w:rFonts w:cs="Arial"/>
          <w:color w:val="000000" w:themeColor="text1"/>
          <w:sz w:val="28"/>
          <w:szCs w:val="28"/>
        </w:rPr>
        <w:t xml:space="preserve"> </w:t>
      </w:r>
      <w:r w:rsidR="00D84071" w:rsidRPr="00A64F5E">
        <w:rPr>
          <w:rStyle w:val="normaltextrun"/>
          <w:rFonts w:cs="Arial"/>
          <w:color w:val="000000" w:themeColor="text1"/>
          <w:sz w:val="28"/>
          <w:szCs w:val="28"/>
        </w:rPr>
        <w:t>a diagnosis of</w:t>
      </w:r>
      <w:r w:rsidR="00D84071" w:rsidRPr="00A64F5E">
        <w:rPr>
          <w:rStyle w:val="normaltextrun"/>
          <w:rFonts w:cs="Arial"/>
          <w:color w:val="FF0000"/>
          <w:sz w:val="28"/>
          <w:szCs w:val="28"/>
        </w:rPr>
        <w:t xml:space="preserve"> </w:t>
      </w:r>
      <w:r w:rsidR="00D84071" w:rsidRPr="007D02EC">
        <w:rPr>
          <w:rStyle w:val="normaltextrun"/>
          <w:rFonts w:cs="Arial"/>
          <w:color w:val="FF0000"/>
          <w:sz w:val="28"/>
          <w:szCs w:val="28"/>
        </w:rPr>
        <w:t xml:space="preserve">[insert any diagnosis </w:t>
      </w:r>
      <w:r>
        <w:rPr>
          <w:rStyle w:val="normaltextrun"/>
          <w:rFonts w:cs="Arial"/>
          <w:color w:val="FF0000"/>
          <w:sz w:val="28"/>
          <w:szCs w:val="28"/>
        </w:rPr>
        <w:t>they</w:t>
      </w:r>
      <w:r w:rsidRPr="007D02EC">
        <w:rPr>
          <w:rStyle w:val="normaltextrun"/>
          <w:rFonts w:cs="Arial"/>
          <w:color w:val="FF0000"/>
          <w:sz w:val="28"/>
          <w:szCs w:val="28"/>
        </w:rPr>
        <w:t xml:space="preserve"> </w:t>
      </w:r>
      <w:r w:rsidR="00A91954" w:rsidRPr="007D02EC">
        <w:rPr>
          <w:rStyle w:val="normaltextrun"/>
          <w:rFonts w:cs="Arial"/>
          <w:color w:val="FF0000"/>
          <w:sz w:val="28"/>
          <w:szCs w:val="28"/>
        </w:rPr>
        <w:t>have</w:t>
      </w:r>
      <w:r w:rsidR="00D84071" w:rsidRPr="007D02EC">
        <w:rPr>
          <w:rStyle w:val="normaltextrun"/>
          <w:rFonts w:cs="Arial"/>
          <w:color w:val="FF0000"/>
          <w:sz w:val="28"/>
          <w:szCs w:val="28"/>
        </w:rPr>
        <w:t xml:space="preserve"> </w:t>
      </w:r>
      <w:r w:rsidR="5E09357C" w:rsidRPr="007D02EC">
        <w:rPr>
          <w:rFonts w:cs="Arial"/>
          <w:color w:val="FF0000"/>
          <w:sz w:val="28"/>
          <w:szCs w:val="28"/>
          <w:lang w:val="en"/>
        </w:rPr>
        <w:t>and</w:t>
      </w:r>
      <w:r w:rsidR="00D84071" w:rsidRPr="007D02EC">
        <w:rPr>
          <w:rStyle w:val="normaltextrun"/>
          <w:rFonts w:cs="Arial"/>
          <w:color w:val="FF0000"/>
          <w:sz w:val="28"/>
          <w:szCs w:val="28"/>
        </w:rPr>
        <w:t xml:space="preserve"> a summary of </w:t>
      </w:r>
      <w:r>
        <w:rPr>
          <w:rStyle w:val="normaltextrun"/>
          <w:rFonts w:cs="Arial"/>
          <w:color w:val="FF0000"/>
          <w:sz w:val="28"/>
          <w:szCs w:val="28"/>
        </w:rPr>
        <w:t>their</w:t>
      </w:r>
      <w:r w:rsidRPr="007D02EC">
        <w:rPr>
          <w:rStyle w:val="normaltextrun"/>
          <w:rFonts w:cs="Arial"/>
          <w:color w:val="FF0000"/>
          <w:sz w:val="28"/>
          <w:szCs w:val="28"/>
        </w:rPr>
        <w:t xml:space="preserve"> </w:t>
      </w:r>
      <w:r w:rsidR="00D84071" w:rsidRPr="007D02EC">
        <w:rPr>
          <w:rStyle w:val="normaltextrun"/>
          <w:rFonts w:cs="Arial"/>
          <w:color w:val="FF0000"/>
          <w:sz w:val="28"/>
          <w:szCs w:val="28"/>
        </w:rPr>
        <w:t>disabilities</w:t>
      </w:r>
      <w:r w:rsidR="180CA5FF" w:rsidRPr="007D02EC">
        <w:rPr>
          <w:rStyle w:val="normaltextrun"/>
          <w:rFonts w:cs="Arial"/>
          <w:color w:val="FF0000"/>
          <w:sz w:val="28"/>
          <w:szCs w:val="28"/>
        </w:rPr>
        <w:t xml:space="preserve">, including </w:t>
      </w:r>
      <w:r w:rsidR="1C7ACA8F" w:rsidRPr="007D02EC">
        <w:rPr>
          <w:rStyle w:val="normaltextrun"/>
          <w:rFonts w:cs="Arial"/>
          <w:color w:val="FF0000"/>
          <w:sz w:val="28"/>
          <w:szCs w:val="28"/>
        </w:rPr>
        <w:t xml:space="preserve">a brief description of </w:t>
      </w:r>
      <w:r w:rsidR="31DD2DEF" w:rsidRPr="007D02EC">
        <w:rPr>
          <w:rStyle w:val="normaltextrun"/>
          <w:rFonts w:cs="Arial"/>
          <w:color w:val="FF0000"/>
          <w:sz w:val="28"/>
          <w:szCs w:val="28"/>
        </w:rPr>
        <w:t xml:space="preserve">how </w:t>
      </w:r>
      <w:r>
        <w:rPr>
          <w:rStyle w:val="normaltextrun"/>
          <w:rFonts w:cs="Arial"/>
          <w:color w:val="FF0000"/>
          <w:sz w:val="28"/>
          <w:szCs w:val="28"/>
        </w:rPr>
        <w:t>their</w:t>
      </w:r>
      <w:r w:rsidRPr="007D02EC">
        <w:rPr>
          <w:rStyle w:val="normaltextrun"/>
          <w:rFonts w:cs="Arial"/>
          <w:color w:val="FF0000"/>
          <w:sz w:val="28"/>
          <w:szCs w:val="28"/>
        </w:rPr>
        <w:t xml:space="preserve"> </w:t>
      </w:r>
      <w:r w:rsidR="31DD2DEF" w:rsidRPr="007D02EC">
        <w:rPr>
          <w:rStyle w:val="normaltextrun"/>
          <w:rFonts w:cs="Arial"/>
          <w:color w:val="FF0000"/>
          <w:sz w:val="28"/>
          <w:szCs w:val="28"/>
        </w:rPr>
        <w:t xml:space="preserve">condition impacts on </w:t>
      </w:r>
      <w:r>
        <w:rPr>
          <w:rStyle w:val="normaltextrun"/>
          <w:rFonts w:cs="Arial"/>
          <w:color w:val="FF0000"/>
          <w:sz w:val="28"/>
          <w:szCs w:val="28"/>
        </w:rPr>
        <w:t>their</w:t>
      </w:r>
      <w:r w:rsidRPr="007D02EC">
        <w:rPr>
          <w:rStyle w:val="normaltextrun"/>
          <w:rFonts w:cs="Arial"/>
          <w:color w:val="FF0000"/>
          <w:sz w:val="28"/>
          <w:szCs w:val="28"/>
        </w:rPr>
        <w:t xml:space="preserve"> </w:t>
      </w:r>
      <w:r w:rsidR="31DD2DEF" w:rsidRPr="007D02EC">
        <w:rPr>
          <w:rStyle w:val="normaltextrun"/>
          <w:rFonts w:cs="Arial"/>
          <w:color w:val="FF0000"/>
          <w:sz w:val="28"/>
          <w:szCs w:val="28"/>
        </w:rPr>
        <w:t xml:space="preserve">daily living and </w:t>
      </w:r>
      <w:r w:rsidR="1C7ACA8F" w:rsidRPr="007D02EC">
        <w:rPr>
          <w:rStyle w:val="normaltextrun"/>
          <w:rFonts w:cs="Arial"/>
          <w:color w:val="FF0000"/>
          <w:sz w:val="28"/>
          <w:szCs w:val="28"/>
        </w:rPr>
        <w:t xml:space="preserve">what care and support </w:t>
      </w:r>
      <w:r>
        <w:rPr>
          <w:rStyle w:val="normaltextrun"/>
          <w:rFonts w:cs="Arial"/>
          <w:color w:val="FF0000"/>
          <w:sz w:val="28"/>
          <w:szCs w:val="28"/>
        </w:rPr>
        <w:t>they</w:t>
      </w:r>
      <w:r w:rsidRPr="007D02EC">
        <w:rPr>
          <w:rStyle w:val="normaltextrun"/>
          <w:rFonts w:cs="Arial"/>
          <w:color w:val="FF0000"/>
          <w:sz w:val="28"/>
          <w:szCs w:val="28"/>
        </w:rPr>
        <w:t xml:space="preserve"> </w:t>
      </w:r>
      <w:r w:rsidR="1C7ACA8F" w:rsidRPr="007D02EC">
        <w:rPr>
          <w:rStyle w:val="normaltextrun"/>
          <w:rFonts w:cs="Arial"/>
          <w:color w:val="FF0000"/>
          <w:sz w:val="28"/>
          <w:szCs w:val="28"/>
        </w:rPr>
        <w:t xml:space="preserve">require </w:t>
      </w:r>
      <w:proofErr w:type="gramStart"/>
      <w:r w:rsidR="1C7ACA8F" w:rsidRPr="007D02EC">
        <w:rPr>
          <w:rStyle w:val="normaltextrun"/>
          <w:rFonts w:cs="Arial"/>
          <w:color w:val="FF0000"/>
          <w:sz w:val="28"/>
          <w:szCs w:val="28"/>
        </w:rPr>
        <w:t>as a result of</w:t>
      </w:r>
      <w:proofErr w:type="gramEnd"/>
      <w:r w:rsidR="1C7ACA8F" w:rsidRPr="007D02EC">
        <w:rPr>
          <w:rStyle w:val="normaltextrun"/>
          <w:rFonts w:cs="Arial"/>
          <w:color w:val="FF0000"/>
          <w:sz w:val="28"/>
          <w:szCs w:val="28"/>
        </w:rPr>
        <w:t xml:space="preserve"> </w:t>
      </w:r>
      <w:r>
        <w:rPr>
          <w:rStyle w:val="normaltextrun"/>
          <w:rFonts w:cs="Arial"/>
          <w:color w:val="FF0000"/>
          <w:sz w:val="28"/>
          <w:szCs w:val="28"/>
        </w:rPr>
        <w:t>their</w:t>
      </w:r>
      <w:r w:rsidRPr="007D02EC">
        <w:rPr>
          <w:rStyle w:val="normaltextrun"/>
          <w:rFonts w:cs="Arial"/>
          <w:color w:val="FF0000"/>
          <w:sz w:val="28"/>
          <w:szCs w:val="28"/>
        </w:rPr>
        <w:t xml:space="preserve"> </w:t>
      </w:r>
      <w:r w:rsidR="1C7ACA8F" w:rsidRPr="007D02EC">
        <w:rPr>
          <w:rStyle w:val="normaltextrun"/>
          <w:rFonts w:cs="Arial"/>
          <w:color w:val="FF0000"/>
          <w:sz w:val="28"/>
          <w:szCs w:val="28"/>
        </w:rPr>
        <w:t>condition(s)/ disability</w:t>
      </w:r>
      <w:r w:rsidR="00D84071" w:rsidRPr="007D02EC">
        <w:rPr>
          <w:rStyle w:val="normaltextrun"/>
          <w:rFonts w:cs="Arial"/>
          <w:color w:val="FF0000"/>
          <w:sz w:val="28"/>
          <w:szCs w:val="28"/>
        </w:rPr>
        <w:t>].</w:t>
      </w:r>
      <w:r w:rsidR="00D84071" w:rsidRPr="00A64F5E">
        <w:rPr>
          <w:rStyle w:val="normaltextrun"/>
          <w:rFonts w:cs="Arial"/>
          <w:color w:val="FF0000"/>
          <w:sz w:val="28"/>
          <w:szCs w:val="28"/>
        </w:rPr>
        <w:t xml:space="preserve"> </w:t>
      </w:r>
    </w:p>
    <w:p w14:paraId="193F859A" w14:textId="0A6C1F0C" w:rsidR="00BC537F" w:rsidRDefault="0065516D" w:rsidP="74CE41DC">
      <w:pPr>
        <w:spacing w:after="160" w:line="256" w:lineRule="auto"/>
        <w:rPr>
          <w:rStyle w:val="normaltextrun"/>
          <w:rFonts w:cs="Arial"/>
          <w:color w:val="000000" w:themeColor="text1"/>
          <w:sz w:val="28"/>
          <w:szCs w:val="28"/>
        </w:rPr>
      </w:pPr>
      <w:r w:rsidRPr="00836AF2">
        <w:rPr>
          <w:rStyle w:val="normaltextrun"/>
          <w:rFonts w:cs="Arial"/>
          <w:color w:val="FF0000"/>
          <w:sz w:val="28"/>
          <w:szCs w:val="28"/>
        </w:rPr>
        <w:t>[Person’s name]</w:t>
      </w:r>
      <w:r w:rsidR="4D340A64" w:rsidRPr="00117091">
        <w:rPr>
          <w:rStyle w:val="eop"/>
          <w:rFonts w:cs="Arial"/>
          <w:color w:val="000000" w:themeColor="text1"/>
          <w:sz w:val="28"/>
          <w:szCs w:val="28"/>
        </w:rPr>
        <w:t xml:space="preserve"> </w:t>
      </w:r>
      <w:r>
        <w:rPr>
          <w:rStyle w:val="eop"/>
          <w:rFonts w:cs="Arial"/>
          <w:color w:val="000000" w:themeColor="text1"/>
          <w:sz w:val="28"/>
          <w:szCs w:val="28"/>
        </w:rPr>
        <w:t>has</w:t>
      </w:r>
      <w:r w:rsidRPr="00117091">
        <w:rPr>
          <w:rStyle w:val="eop"/>
          <w:rFonts w:cs="Arial"/>
          <w:color w:val="000000" w:themeColor="text1"/>
          <w:sz w:val="28"/>
          <w:szCs w:val="28"/>
        </w:rPr>
        <w:t xml:space="preserve"> </w:t>
      </w:r>
      <w:r w:rsidR="4D340A64" w:rsidRPr="00117091">
        <w:rPr>
          <w:rStyle w:val="eop"/>
          <w:rFonts w:cs="Arial"/>
          <w:color w:val="000000" w:themeColor="text1"/>
          <w:sz w:val="28"/>
          <w:szCs w:val="28"/>
        </w:rPr>
        <w:t xml:space="preserve">a primary health need, as the level and type of </w:t>
      </w:r>
      <w:r>
        <w:rPr>
          <w:rFonts w:cs="Arial"/>
          <w:sz w:val="28"/>
          <w:szCs w:val="28"/>
          <w:lang w:val="en"/>
        </w:rPr>
        <w:t>their</w:t>
      </w:r>
      <w:r w:rsidRPr="00117091">
        <w:rPr>
          <w:rStyle w:val="eop"/>
          <w:rFonts w:cs="Arial"/>
          <w:color w:val="000000" w:themeColor="text1"/>
          <w:sz w:val="28"/>
          <w:szCs w:val="28"/>
        </w:rPr>
        <w:t xml:space="preserve"> </w:t>
      </w:r>
      <w:r w:rsidR="4D340A64" w:rsidRPr="00117091">
        <w:rPr>
          <w:rStyle w:val="eop"/>
          <w:rFonts w:cs="Arial"/>
          <w:color w:val="000000" w:themeColor="text1"/>
          <w:sz w:val="28"/>
          <w:szCs w:val="28"/>
        </w:rPr>
        <w:t>day-to-day care needs taken in their totality – including the quality and quantity of care – fall beyond the remit of the local authority.</w:t>
      </w:r>
      <w:r w:rsidR="00D042C8" w:rsidRPr="00A64F5E">
        <w:rPr>
          <w:rFonts w:cs="Arial"/>
          <w:sz w:val="28"/>
          <w:szCs w:val="28"/>
        </w:rPr>
        <w:br/>
      </w:r>
    </w:p>
    <w:p w14:paraId="1AB604D7" w14:textId="6AAD5988" w:rsidR="006515D1" w:rsidRPr="00A64F5E" w:rsidRDefault="00D84071" w:rsidP="74CE41DC">
      <w:pPr>
        <w:spacing w:after="160" w:line="256" w:lineRule="auto"/>
        <w:rPr>
          <w:rStyle w:val="eop"/>
          <w:rFonts w:cs="Arial"/>
          <w:color w:val="000000" w:themeColor="text1"/>
          <w:sz w:val="28"/>
          <w:szCs w:val="28"/>
        </w:rPr>
      </w:pPr>
      <w:r w:rsidRPr="00A64F5E">
        <w:rPr>
          <w:rStyle w:val="normaltextrun"/>
          <w:rFonts w:cs="Arial"/>
          <w:color w:val="000000" w:themeColor="text1"/>
          <w:sz w:val="28"/>
          <w:szCs w:val="28"/>
        </w:rPr>
        <w:t>In addition,</w:t>
      </w:r>
      <w:r w:rsidRPr="00735515">
        <w:rPr>
          <w:rStyle w:val="normaltextrun"/>
          <w:rFonts w:cs="Arial"/>
          <w:color w:val="FF0000"/>
          <w:sz w:val="28"/>
          <w:szCs w:val="28"/>
        </w:rPr>
        <w:t xml:space="preserve"> </w:t>
      </w:r>
      <w:r w:rsidR="00735515" w:rsidRPr="00735515">
        <w:rPr>
          <w:rStyle w:val="normaltextrun"/>
          <w:rFonts w:cs="Arial"/>
          <w:color w:val="FF0000"/>
          <w:sz w:val="28"/>
          <w:szCs w:val="28"/>
        </w:rPr>
        <w:t>[person’s name]</w:t>
      </w:r>
      <w:r w:rsidR="00A91954" w:rsidRPr="00735515">
        <w:rPr>
          <w:rStyle w:val="normaltextrun"/>
          <w:rFonts w:cs="Arial"/>
          <w:color w:val="FF0000"/>
          <w:sz w:val="28"/>
          <w:szCs w:val="28"/>
        </w:rPr>
        <w:t xml:space="preserve"> </w:t>
      </w:r>
      <w:r w:rsidR="00A91954" w:rsidRPr="00A64F5E">
        <w:rPr>
          <w:rStyle w:val="normaltextrun"/>
          <w:rFonts w:cs="Arial"/>
          <w:color w:val="000000" w:themeColor="text1"/>
          <w:sz w:val="28"/>
          <w:szCs w:val="28"/>
        </w:rPr>
        <w:t>require</w:t>
      </w:r>
      <w:r w:rsidR="00735515">
        <w:rPr>
          <w:rStyle w:val="normaltextrun"/>
          <w:rFonts w:cs="Arial"/>
          <w:color w:val="000000" w:themeColor="text1"/>
          <w:sz w:val="28"/>
          <w:szCs w:val="28"/>
        </w:rPr>
        <w:t>s</w:t>
      </w:r>
      <w:r w:rsidRPr="00A64F5E">
        <w:rPr>
          <w:rStyle w:val="normaltextrun"/>
          <w:rFonts w:cs="Arial"/>
          <w:color w:val="000000" w:themeColor="text1"/>
          <w:sz w:val="28"/>
          <w:szCs w:val="28"/>
        </w:rPr>
        <w:t xml:space="preserve"> the following day-to-day support</w:t>
      </w:r>
      <w:r w:rsidR="288A37B7" w:rsidRPr="00A64F5E">
        <w:rPr>
          <w:rStyle w:val="normaltextrun"/>
          <w:rFonts w:cs="Arial"/>
          <w:color w:val="000000" w:themeColor="text1"/>
          <w:sz w:val="28"/>
          <w:szCs w:val="28"/>
        </w:rPr>
        <w:t xml:space="preserve"> in the following areas</w:t>
      </w:r>
      <w:r w:rsidRPr="00A64F5E">
        <w:rPr>
          <w:rStyle w:val="normaltextrun"/>
          <w:rFonts w:cs="Arial"/>
          <w:color w:val="000000" w:themeColor="text1"/>
          <w:sz w:val="28"/>
          <w:szCs w:val="28"/>
        </w:rPr>
        <w:t>:</w:t>
      </w:r>
    </w:p>
    <w:p w14:paraId="7EABF806" w14:textId="71F3ECB9" w:rsidR="002973E3" w:rsidRPr="00711D7A" w:rsidRDefault="52B8F611" w:rsidP="74CE41DC">
      <w:pPr>
        <w:spacing w:after="160" w:line="256" w:lineRule="auto"/>
        <w:rPr>
          <w:rStyle w:val="normaltextrun"/>
          <w:rFonts w:cs="Arial"/>
          <w:b/>
          <w:bCs/>
          <w:sz w:val="28"/>
          <w:szCs w:val="28"/>
          <w:highlight w:val="yellow"/>
        </w:rPr>
      </w:pPr>
      <w:r w:rsidRPr="00711D7A">
        <w:rPr>
          <w:rStyle w:val="normaltextrun"/>
          <w:rFonts w:cs="Arial"/>
          <w:b/>
          <w:bCs/>
          <w:sz w:val="28"/>
          <w:szCs w:val="28"/>
          <w:highlight w:val="yellow"/>
        </w:rPr>
        <w:t xml:space="preserve">Delete before sending </w:t>
      </w:r>
      <w:r w:rsidR="002973E3" w:rsidRPr="00711D7A">
        <w:rPr>
          <w:rStyle w:val="normaltextrun"/>
          <w:rFonts w:cs="Arial"/>
          <w:b/>
          <w:bCs/>
          <w:sz w:val="28"/>
          <w:szCs w:val="28"/>
          <w:highlight w:val="yellow"/>
        </w:rPr>
        <w:t>–</w:t>
      </w:r>
    </w:p>
    <w:p w14:paraId="38CDCD30" w14:textId="7B71A845" w:rsidR="006D4896" w:rsidRDefault="52B8F611" w:rsidP="74CE41DC">
      <w:pPr>
        <w:spacing w:after="160" w:line="256" w:lineRule="auto"/>
        <w:rPr>
          <w:rStyle w:val="normaltextrun"/>
          <w:rFonts w:cs="Arial"/>
          <w:sz w:val="28"/>
          <w:szCs w:val="28"/>
          <w:highlight w:val="yellow"/>
        </w:rPr>
      </w:pPr>
      <w:r w:rsidRPr="00711D7A">
        <w:rPr>
          <w:rStyle w:val="normaltextrun"/>
          <w:rFonts w:cs="Arial"/>
          <w:sz w:val="28"/>
          <w:szCs w:val="28"/>
          <w:highlight w:val="yellow"/>
        </w:rPr>
        <w:t>The</w:t>
      </w:r>
      <w:r w:rsidR="00436F36">
        <w:rPr>
          <w:rStyle w:val="normaltextrun"/>
          <w:rFonts w:cs="Arial"/>
          <w:sz w:val="28"/>
          <w:szCs w:val="28"/>
          <w:highlight w:val="yellow"/>
        </w:rPr>
        <w:t>re</w:t>
      </w:r>
      <w:r w:rsidRPr="00711D7A">
        <w:rPr>
          <w:rStyle w:val="normaltextrun"/>
          <w:rFonts w:cs="Arial"/>
          <w:sz w:val="28"/>
          <w:szCs w:val="28"/>
          <w:highlight w:val="yellow"/>
        </w:rPr>
        <w:t xml:space="preserve"> are the 1</w:t>
      </w:r>
      <w:r w:rsidR="002462A4">
        <w:rPr>
          <w:rStyle w:val="normaltextrun"/>
          <w:rFonts w:cs="Arial"/>
          <w:sz w:val="28"/>
          <w:szCs w:val="28"/>
          <w:highlight w:val="yellow"/>
        </w:rPr>
        <w:t>1</w:t>
      </w:r>
      <w:r w:rsidRPr="00711D7A">
        <w:rPr>
          <w:rStyle w:val="normaltextrun"/>
          <w:rFonts w:cs="Arial"/>
          <w:sz w:val="28"/>
          <w:szCs w:val="28"/>
          <w:highlight w:val="yellow"/>
        </w:rPr>
        <w:t xml:space="preserve"> areas that are being assessed in the </w:t>
      </w:r>
      <w:r w:rsidR="004E2224">
        <w:rPr>
          <w:rStyle w:val="normaltextrun"/>
          <w:rFonts w:cs="Arial"/>
          <w:sz w:val="28"/>
          <w:szCs w:val="28"/>
          <w:highlight w:val="yellow"/>
        </w:rPr>
        <w:t>C</w:t>
      </w:r>
      <w:r w:rsidRPr="00711D7A">
        <w:rPr>
          <w:rStyle w:val="normaltextrun"/>
          <w:rFonts w:cs="Arial"/>
          <w:sz w:val="28"/>
          <w:szCs w:val="28"/>
          <w:highlight w:val="yellow"/>
        </w:rPr>
        <w:t>hecklist.</w:t>
      </w:r>
      <w:r w:rsidR="006D4896">
        <w:rPr>
          <w:rStyle w:val="normaltextrun"/>
          <w:rFonts w:cs="Arial"/>
          <w:sz w:val="28"/>
          <w:szCs w:val="28"/>
          <w:highlight w:val="yellow"/>
        </w:rPr>
        <w:t xml:space="preserve"> </w:t>
      </w:r>
      <w:r w:rsidR="002D53AA">
        <w:rPr>
          <w:rStyle w:val="normaltextrun"/>
          <w:rFonts w:cs="Arial"/>
          <w:sz w:val="28"/>
          <w:szCs w:val="28"/>
          <w:highlight w:val="yellow"/>
        </w:rPr>
        <w:t xml:space="preserve">For each </w:t>
      </w:r>
      <w:r w:rsidR="00436F36">
        <w:rPr>
          <w:rStyle w:val="normaltextrun"/>
          <w:rFonts w:cs="Arial"/>
          <w:sz w:val="28"/>
          <w:szCs w:val="28"/>
          <w:highlight w:val="yellow"/>
        </w:rPr>
        <w:t xml:space="preserve">area </w:t>
      </w:r>
      <w:r w:rsidR="009B756D">
        <w:rPr>
          <w:rStyle w:val="normaltextrun"/>
          <w:rFonts w:cs="Arial"/>
          <w:sz w:val="28"/>
          <w:szCs w:val="28"/>
          <w:highlight w:val="yellow"/>
        </w:rPr>
        <w:t>say</w:t>
      </w:r>
      <w:r w:rsidR="006D4896">
        <w:rPr>
          <w:rStyle w:val="normaltextrun"/>
          <w:rFonts w:cs="Arial"/>
          <w:sz w:val="28"/>
          <w:szCs w:val="28"/>
          <w:highlight w:val="yellow"/>
        </w:rPr>
        <w:t xml:space="preserve">: </w:t>
      </w:r>
    </w:p>
    <w:p w14:paraId="49254B4C" w14:textId="25398AC9" w:rsidR="006D4896" w:rsidRDefault="009B756D" w:rsidP="006D4896">
      <w:pPr>
        <w:pStyle w:val="ListParagraph"/>
        <w:numPr>
          <w:ilvl w:val="0"/>
          <w:numId w:val="15"/>
        </w:numPr>
        <w:spacing w:after="160" w:line="256" w:lineRule="auto"/>
        <w:rPr>
          <w:rStyle w:val="normaltextrun"/>
          <w:rFonts w:cs="Arial"/>
          <w:sz w:val="28"/>
          <w:szCs w:val="28"/>
          <w:highlight w:val="yellow"/>
        </w:rPr>
      </w:pPr>
      <w:r w:rsidRPr="006D4896">
        <w:rPr>
          <w:rStyle w:val="normaltextrun"/>
          <w:rFonts w:cs="Arial"/>
          <w:sz w:val="28"/>
          <w:szCs w:val="28"/>
          <w:highlight w:val="yellow"/>
        </w:rPr>
        <w:t xml:space="preserve"> </w:t>
      </w:r>
      <w:r w:rsidR="00711B7B">
        <w:rPr>
          <w:rStyle w:val="normaltextrun"/>
          <w:rFonts w:cs="Arial"/>
          <w:sz w:val="28"/>
          <w:szCs w:val="28"/>
          <w:highlight w:val="yellow"/>
        </w:rPr>
        <w:t>W</w:t>
      </w:r>
      <w:r w:rsidRPr="006D4896">
        <w:rPr>
          <w:rStyle w:val="normaltextrun"/>
          <w:rFonts w:cs="Arial"/>
          <w:sz w:val="28"/>
          <w:szCs w:val="28"/>
          <w:highlight w:val="yellow"/>
        </w:rPr>
        <w:t xml:space="preserve">hether you agree with the </w:t>
      </w:r>
      <w:r w:rsidR="00436F36">
        <w:rPr>
          <w:rStyle w:val="normaltextrun"/>
          <w:rFonts w:cs="Arial"/>
          <w:sz w:val="28"/>
          <w:szCs w:val="28"/>
          <w:highlight w:val="yellow"/>
        </w:rPr>
        <w:t xml:space="preserve">conclusion </w:t>
      </w:r>
      <w:r w:rsidRPr="006D4896">
        <w:rPr>
          <w:rStyle w:val="normaltextrun"/>
          <w:rFonts w:cs="Arial"/>
          <w:sz w:val="28"/>
          <w:szCs w:val="28"/>
          <w:highlight w:val="yellow"/>
        </w:rPr>
        <w:t xml:space="preserve">of the </w:t>
      </w:r>
      <w:r w:rsidR="0031788A" w:rsidRPr="006D4896">
        <w:rPr>
          <w:rStyle w:val="normaltextrun"/>
          <w:rFonts w:cs="Arial"/>
          <w:sz w:val="28"/>
          <w:szCs w:val="28"/>
          <w:highlight w:val="yellow"/>
        </w:rPr>
        <w:t>C</w:t>
      </w:r>
      <w:r w:rsidRPr="006D4896">
        <w:rPr>
          <w:rStyle w:val="normaltextrun"/>
          <w:rFonts w:cs="Arial"/>
          <w:sz w:val="28"/>
          <w:szCs w:val="28"/>
          <w:highlight w:val="yellow"/>
        </w:rPr>
        <w:t>hecklist</w:t>
      </w:r>
      <w:r w:rsidR="00323189">
        <w:rPr>
          <w:rStyle w:val="normaltextrun"/>
          <w:rFonts w:cs="Arial"/>
          <w:sz w:val="28"/>
          <w:szCs w:val="28"/>
          <w:highlight w:val="yellow"/>
        </w:rPr>
        <w:t xml:space="preserve"> including the score</w:t>
      </w:r>
      <w:r w:rsidR="00A70C74">
        <w:rPr>
          <w:rStyle w:val="normaltextrun"/>
          <w:rFonts w:cs="Arial"/>
          <w:sz w:val="28"/>
          <w:szCs w:val="28"/>
          <w:highlight w:val="yellow"/>
        </w:rPr>
        <w:t xml:space="preserve"> given</w:t>
      </w:r>
    </w:p>
    <w:p w14:paraId="04130938" w14:textId="54647813" w:rsidR="00713D79" w:rsidRDefault="003752FB" w:rsidP="006D4896">
      <w:pPr>
        <w:pStyle w:val="ListParagraph"/>
        <w:numPr>
          <w:ilvl w:val="0"/>
          <w:numId w:val="15"/>
        </w:numPr>
        <w:spacing w:after="160" w:line="256" w:lineRule="auto"/>
        <w:rPr>
          <w:rFonts w:cs="Arial"/>
          <w:sz w:val="28"/>
          <w:szCs w:val="28"/>
          <w:highlight w:val="yellow"/>
        </w:rPr>
      </w:pPr>
      <w:r w:rsidRPr="006D4896">
        <w:rPr>
          <w:rStyle w:val="normaltextrun"/>
          <w:rFonts w:cs="Arial"/>
          <w:sz w:val="28"/>
          <w:szCs w:val="28"/>
          <w:highlight w:val="yellow"/>
        </w:rPr>
        <w:t xml:space="preserve"> </w:t>
      </w:r>
      <w:r w:rsidR="00711B7B">
        <w:rPr>
          <w:rStyle w:val="normaltextrun"/>
          <w:rFonts w:cs="Arial"/>
          <w:sz w:val="28"/>
          <w:szCs w:val="28"/>
          <w:highlight w:val="yellow"/>
        </w:rPr>
        <w:t>I</w:t>
      </w:r>
      <w:r w:rsidRPr="006D4896">
        <w:rPr>
          <w:rStyle w:val="normaltextrun"/>
          <w:rFonts w:cs="Arial"/>
          <w:sz w:val="28"/>
          <w:szCs w:val="28"/>
          <w:highlight w:val="yellow"/>
        </w:rPr>
        <w:t xml:space="preserve">f </w:t>
      </w:r>
      <w:r w:rsidR="00711B7B">
        <w:rPr>
          <w:rStyle w:val="normaltextrun"/>
          <w:rFonts w:cs="Arial"/>
          <w:sz w:val="28"/>
          <w:szCs w:val="28"/>
          <w:highlight w:val="yellow"/>
        </w:rPr>
        <w:t xml:space="preserve">you do </w:t>
      </w:r>
      <w:r w:rsidRPr="006D4896">
        <w:rPr>
          <w:rStyle w:val="normaltextrun"/>
          <w:rFonts w:cs="Arial"/>
          <w:sz w:val="28"/>
          <w:szCs w:val="28"/>
          <w:highlight w:val="yellow"/>
        </w:rPr>
        <w:t>not</w:t>
      </w:r>
      <w:r w:rsidR="006D4896">
        <w:rPr>
          <w:rStyle w:val="normaltextrun"/>
          <w:rFonts w:cs="Arial"/>
          <w:sz w:val="28"/>
          <w:szCs w:val="28"/>
          <w:highlight w:val="yellow"/>
        </w:rPr>
        <w:t xml:space="preserve"> </w:t>
      </w:r>
      <w:r w:rsidR="00711B7B">
        <w:rPr>
          <w:rStyle w:val="normaltextrun"/>
          <w:rFonts w:cs="Arial"/>
          <w:sz w:val="28"/>
          <w:szCs w:val="28"/>
          <w:highlight w:val="yellow"/>
        </w:rPr>
        <w:t xml:space="preserve">agree, then </w:t>
      </w:r>
      <w:r w:rsidR="00713D79">
        <w:rPr>
          <w:rStyle w:val="normaltextrun"/>
          <w:rFonts w:cs="Arial"/>
          <w:sz w:val="28"/>
          <w:szCs w:val="28"/>
          <w:highlight w:val="yellow"/>
        </w:rPr>
        <w:t>explain</w:t>
      </w:r>
      <w:r w:rsidRPr="006D4896">
        <w:rPr>
          <w:rStyle w:val="normaltextrun"/>
          <w:rFonts w:cs="Arial"/>
          <w:sz w:val="28"/>
          <w:szCs w:val="28"/>
          <w:highlight w:val="yellow"/>
        </w:rPr>
        <w:t xml:space="preserve"> why not</w:t>
      </w:r>
      <w:r w:rsidR="00711B7B">
        <w:rPr>
          <w:rStyle w:val="normaltextrun"/>
          <w:rFonts w:cs="Arial"/>
          <w:sz w:val="28"/>
          <w:szCs w:val="28"/>
          <w:highlight w:val="yellow"/>
        </w:rPr>
        <w:t xml:space="preserve"> with </w:t>
      </w:r>
      <w:r w:rsidRPr="006D4896">
        <w:rPr>
          <w:rStyle w:val="normaltextrun"/>
          <w:rFonts w:cs="Arial"/>
          <w:sz w:val="28"/>
          <w:szCs w:val="28"/>
          <w:highlight w:val="yellow"/>
        </w:rPr>
        <w:t xml:space="preserve">reference to any evidence </w:t>
      </w:r>
      <w:r w:rsidR="0031788A" w:rsidRPr="006D4896">
        <w:rPr>
          <w:rStyle w:val="normaltextrun"/>
          <w:rFonts w:cs="Arial"/>
          <w:sz w:val="28"/>
          <w:szCs w:val="28"/>
          <w:highlight w:val="yellow"/>
        </w:rPr>
        <w:t>you have</w:t>
      </w:r>
      <w:r w:rsidR="00711B7B">
        <w:rPr>
          <w:rStyle w:val="normaltextrun"/>
          <w:rFonts w:cs="Arial"/>
          <w:sz w:val="28"/>
          <w:szCs w:val="28"/>
          <w:highlight w:val="yellow"/>
        </w:rPr>
        <w:t>,</w:t>
      </w:r>
      <w:r w:rsidR="0031788A" w:rsidRPr="006D4896">
        <w:rPr>
          <w:rStyle w:val="normaltextrun"/>
          <w:rFonts w:cs="Arial"/>
          <w:sz w:val="28"/>
          <w:szCs w:val="28"/>
          <w:highlight w:val="yellow"/>
        </w:rPr>
        <w:t xml:space="preserve"> </w:t>
      </w:r>
      <w:r w:rsidR="009D6366" w:rsidRPr="006D4896">
        <w:rPr>
          <w:rFonts w:cs="Arial"/>
          <w:sz w:val="28"/>
          <w:szCs w:val="28"/>
          <w:highlight w:val="yellow"/>
        </w:rPr>
        <w:t>such as</w:t>
      </w:r>
      <w:r w:rsidR="00711B7B">
        <w:rPr>
          <w:rFonts w:cs="Arial"/>
          <w:sz w:val="28"/>
          <w:szCs w:val="28"/>
          <w:highlight w:val="yellow"/>
        </w:rPr>
        <w:t>,</w:t>
      </w:r>
      <w:r w:rsidR="009D6366" w:rsidRPr="006D4896">
        <w:rPr>
          <w:rFonts w:cs="Arial"/>
          <w:sz w:val="28"/>
          <w:szCs w:val="28"/>
          <w:highlight w:val="yellow"/>
        </w:rPr>
        <w:t xml:space="preserve"> care plans, GP records or hospital records.</w:t>
      </w:r>
      <w:r w:rsidR="00A35DF5" w:rsidRPr="006D4896">
        <w:rPr>
          <w:rFonts w:cs="Arial"/>
          <w:sz w:val="28"/>
          <w:szCs w:val="28"/>
          <w:highlight w:val="yellow"/>
        </w:rPr>
        <w:t xml:space="preserve"> </w:t>
      </w:r>
    </w:p>
    <w:p w14:paraId="116CF6C5" w14:textId="3BBD1CB8" w:rsidR="002462A4" w:rsidRDefault="006472C4" w:rsidP="006D4896">
      <w:pPr>
        <w:pStyle w:val="ListParagraph"/>
        <w:numPr>
          <w:ilvl w:val="0"/>
          <w:numId w:val="15"/>
        </w:numPr>
        <w:spacing w:after="160" w:line="256" w:lineRule="auto"/>
        <w:rPr>
          <w:rFonts w:cs="Arial"/>
          <w:sz w:val="28"/>
          <w:szCs w:val="28"/>
          <w:highlight w:val="yellow"/>
        </w:rPr>
      </w:pPr>
      <w:r w:rsidRPr="006D4896">
        <w:rPr>
          <w:rFonts w:cs="Arial"/>
          <w:sz w:val="28"/>
          <w:szCs w:val="28"/>
          <w:highlight w:val="yellow"/>
        </w:rPr>
        <w:t xml:space="preserve"> </w:t>
      </w:r>
      <w:r w:rsidR="00A70C74">
        <w:rPr>
          <w:rFonts w:cs="Arial"/>
          <w:sz w:val="28"/>
          <w:szCs w:val="28"/>
          <w:highlight w:val="yellow"/>
        </w:rPr>
        <w:t>Referencing the Checklist criteria, s</w:t>
      </w:r>
      <w:r w:rsidRPr="006D4896">
        <w:rPr>
          <w:rFonts w:cs="Arial"/>
          <w:sz w:val="28"/>
          <w:szCs w:val="28"/>
          <w:highlight w:val="yellow"/>
        </w:rPr>
        <w:t xml:space="preserve">ay what score you think </w:t>
      </w:r>
      <w:r w:rsidR="004D00E5">
        <w:rPr>
          <w:rFonts w:cs="Arial"/>
          <w:sz w:val="28"/>
          <w:szCs w:val="28"/>
          <w:highlight w:val="yellow"/>
        </w:rPr>
        <w:t>they</w:t>
      </w:r>
      <w:r w:rsidR="004D00E5" w:rsidRPr="006D4896">
        <w:rPr>
          <w:rFonts w:cs="Arial"/>
          <w:sz w:val="28"/>
          <w:szCs w:val="28"/>
          <w:highlight w:val="yellow"/>
        </w:rPr>
        <w:t xml:space="preserve"> </w:t>
      </w:r>
      <w:r w:rsidR="006D4896" w:rsidRPr="006D4896">
        <w:rPr>
          <w:rFonts w:cs="Arial"/>
          <w:sz w:val="28"/>
          <w:szCs w:val="28"/>
          <w:highlight w:val="yellow"/>
        </w:rPr>
        <w:t xml:space="preserve">should have </w:t>
      </w:r>
      <w:r w:rsidR="00A70C74">
        <w:rPr>
          <w:rFonts w:cs="Arial"/>
          <w:sz w:val="28"/>
          <w:szCs w:val="28"/>
          <w:highlight w:val="yellow"/>
        </w:rPr>
        <w:t xml:space="preserve">been given </w:t>
      </w:r>
      <w:r w:rsidR="002B051D">
        <w:rPr>
          <w:rFonts w:cs="Arial"/>
          <w:sz w:val="28"/>
          <w:szCs w:val="28"/>
          <w:highlight w:val="yellow"/>
        </w:rPr>
        <w:t xml:space="preserve">instead </w:t>
      </w:r>
      <w:r w:rsidR="00A70C74">
        <w:rPr>
          <w:rFonts w:cs="Arial"/>
          <w:sz w:val="28"/>
          <w:szCs w:val="28"/>
          <w:highlight w:val="yellow"/>
        </w:rPr>
        <w:t>– e.g.</w:t>
      </w:r>
      <w:r w:rsidR="006D4896" w:rsidRPr="006D4896">
        <w:rPr>
          <w:rFonts w:cs="Arial"/>
          <w:sz w:val="28"/>
          <w:szCs w:val="28"/>
          <w:highlight w:val="yellow"/>
        </w:rPr>
        <w:t xml:space="preserve"> </w:t>
      </w:r>
      <w:r w:rsidR="00A70C74">
        <w:rPr>
          <w:rFonts w:cs="Arial"/>
          <w:sz w:val="28"/>
          <w:szCs w:val="28"/>
          <w:highlight w:val="yellow"/>
        </w:rPr>
        <w:t xml:space="preserve">A (high needs), B (moderate needs) or (C) low needs </w:t>
      </w:r>
    </w:p>
    <w:p w14:paraId="34E16F65" w14:textId="5DBEA2E5" w:rsidR="002462A4" w:rsidRDefault="00A35DF5" w:rsidP="74CE41DC">
      <w:pPr>
        <w:spacing w:after="160" w:line="256" w:lineRule="auto"/>
        <w:rPr>
          <w:rStyle w:val="normaltextrun"/>
          <w:rFonts w:cs="Arial"/>
          <w:sz w:val="28"/>
          <w:szCs w:val="28"/>
          <w:highlight w:val="yellow"/>
        </w:rPr>
      </w:pPr>
      <w:r>
        <w:rPr>
          <w:rStyle w:val="normaltextrun"/>
          <w:rFonts w:cs="Arial"/>
          <w:sz w:val="28"/>
          <w:szCs w:val="28"/>
          <w:highlight w:val="yellow"/>
        </w:rPr>
        <w:t>Remember t</w:t>
      </w:r>
      <w:r w:rsidR="00436F36">
        <w:rPr>
          <w:rStyle w:val="normaltextrun"/>
          <w:rFonts w:cs="Arial"/>
          <w:sz w:val="28"/>
          <w:szCs w:val="28"/>
          <w:highlight w:val="yellow"/>
        </w:rPr>
        <w:t xml:space="preserve">o </w:t>
      </w:r>
      <w:r w:rsidR="0059116D">
        <w:rPr>
          <w:rStyle w:val="normaltextrun"/>
          <w:rFonts w:cs="Arial"/>
          <w:sz w:val="28"/>
          <w:szCs w:val="28"/>
          <w:highlight w:val="yellow"/>
        </w:rPr>
        <w:t>consider</w:t>
      </w:r>
      <w:r w:rsidR="007B49D9">
        <w:rPr>
          <w:rStyle w:val="normaltextrun"/>
          <w:rFonts w:cs="Arial"/>
          <w:sz w:val="28"/>
          <w:szCs w:val="28"/>
          <w:highlight w:val="yellow"/>
        </w:rPr>
        <w:t>:</w:t>
      </w:r>
    </w:p>
    <w:p w14:paraId="40E97640" w14:textId="40DFA400" w:rsidR="00713D79" w:rsidRDefault="002973E3" w:rsidP="00A35DF5">
      <w:pPr>
        <w:pStyle w:val="ListParagraph"/>
        <w:numPr>
          <w:ilvl w:val="0"/>
          <w:numId w:val="14"/>
        </w:numPr>
        <w:spacing w:after="160" w:line="256" w:lineRule="auto"/>
        <w:rPr>
          <w:rFonts w:cs="Arial"/>
          <w:sz w:val="28"/>
          <w:szCs w:val="28"/>
        </w:rPr>
      </w:pPr>
      <w:r w:rsidRPr="00A35DF5">
        <w:rPr>
          <w:rStyle w:val="normaltextrun"/>
          <w:rFonts w:cs="Arial"/>
          <w:sz w:val="28"/>
          <w:szCs w:val="28"/>
          <w:highlight w:val="yellow"/>
        </w:rPr>
        <w:t>W</w:t>
      </w:r>
      <w:r w:rsidR="0FA7DA86" w:rsidRPr="00A35DF5">
        <w:rPr>
          <w:rStyle w:val="normaltextrun"/>
          <w:rFonts w:cs="Arial"/>
          <w:sz w:val="28"/>
          <w:szCs w:val="28"/>
          <w:highlight w:val="yellow"/>
        </w:rPr>
        <w:t xml:space="preserve">hy </w:t>
      </w:r>
      <w:r w:rsidR="004D00E5">
        <w:rPr>
          <w:rStyle w:val="normaltextrun"/>
          <w:rFonts w:cs="Arial"/>
          <w:sz w:val="28"/>
          <w:szCs w:val="28"/>
          <w:highlight w:val="yellow"/>
        </w:rPr>
        <w:t>they</w:t>
      </w:r>
      <w:r w:rsidR="004D00E5" w:rsidRPr="00A35DF5">
        <w:rPr>
          <w:rStyle w:val="normaltextrun"/>
          <w:rFonts w:cs="Arial"/>
          <w:sz w:val="28"/>
          <w:szCs w:val="28"/>
          <w:highlight w:val="yellow"/>
        </w:rPr>
        <w:t xml:space="preserve"> </w:t>
      </w:r>
      <w:r w:rsidR="0FA7DA86" w:rsidRPr="00A35DF5">
        <w:rPr>
          <w:rStyle w:val="normaltextrun"/>
          <w:rFonts w:cs="Arial"/>
          <w:sz w:val="28"/>
          <w:szCs w:val="28"/>
          <w:highlight w:val="yellow"/>
        </w:rPr>
        <w:t xml:space="preserve">struggle with </w:t>
      </w:r>
      <w:r w:rsidR="00A35DF5">
        <w:rPr>
          <w:rStyle w:val="normaltextrun"/>
          <w:rFonts w:cs="Arial"/>
          <w:sz w:val="28"/>
          <w:szCs w:val="28"/>
          <w:highlight w:val="yellow"/>
        </w:rPr>
        <w:t>each</w:t>
      </w:r>
      <w:r w:rsidR="0FA7DA86" w:rsidRPr="00A35DF5">
        <w:rPr>
          <w:rStyle w:val="normaltextrun"/>
          <w:rFonts w:cs="Arial"/>
          <w:sz w:val="28"/>
          <w:szCs w:val="28"/>
          <w:highlight w:val="yellow"/>
        </w:rPr>
        <w:t xml:space="preserve"> area</w:t>
      </w:r>
    </w:p>
    <w:p w14:paraId="5A66598A" w14:textId="601DE915" w:rsidR="00713D79" w:rsidRDefault="002973E3" w:rsidP="00A35DF5">
      <w:pPr>
        <w:pStyle w:val="ListParagraph"/>
        <w:numPr>
          <w:ilvl w:val="0"/>
          <w:numId w:val="14"/>
        </w:numPr>
        <w:spacing w:after="160" w:line="256" w:lineRule="auto"/>
        <w:rPr>
          <w:rFonts w:cs="Arial"/>
          <w:sz w:val="28"/>
          <w:szCs w:val="28"/>
        </w:rPr>
      </w:pPr>
      <w:r w:rsidRPr="00A35DF5">
        <w:rPr>
          <w:rStyle w:val="normaltextrun"/>
          <w:rFonts w:cs="Arial"/>
          <w:sz w:val="28"/>
          <w:szCs w:val="28"/>
          <w:highlight w:val="yellow"/>
        </w:rPr>
        <w:t>W</w:t>
      </w:r>
      <w:r w:rsidR="52B8F611" w:rsidRPr="00A35DF5">
        <w:rPr>
          <w:rStyle w:val="normaltextrun"/>
          <w:rFonts w:cs="Arial"/>
          <w:sz w:val="28"/>
          <w:szCs w:val="28"/>
          <w:highlight w:val="yellow"/>
        </w:rPr>
        <w:t xml:space="preserve">hether any specialist skills are required to monitor and/or treat </w:t>
      </w:r>
      <w:r w:rsidR="004D00E5">
        <w:rPr>
          <w:rStyle w:val="normaltextrun"/>
          <w:rFonts w:cs="Arial"/>
          <w:sz w:val="28"/>
          <w:szCs w:val="28"/>
          <w:highlight w:val="yellow"/>
        </w:rPr>
        <w:t>them</w:t>
      </w:r>
      <w:r w:rsidR="004D00E5" w:rsidRPr="00A35DF5">
        <w:rPr>
          <w:rStyle w:val="normaltextrun"/>
          <w:rFonts w:cs="Arial"/>
          <w:sz w:val="28"/>
          <w:szCs w:val="28"/>
          <w:highlight w:val="yellow"/>
        </w:rPr>
        <w:t xml:space="preserve"> </w:t>
      </w:r>
      <w:r w:rsidR="35884D49" w:rsidRPr="00A35DF5">
        <w:rPr>
          <w:rStyle w:val="normaltextrun"/>
          <w:rFonts w:cs="Arial"/>
          <w:sz w:val="28"/>
          <w:szCs w:val="28"/>
          <w:highlight w:val="yellow"/>
        </w:rPr>
        <w:t xml:space="preserve">in relation to that particular </w:t>
      </w:r>
      <w:proofErr w:type="gramStart"/>
      <w:r w:rsidR="35884D49" w:rsidRPr="00A35DF5">
        <w:rPr>
          <w:rStyle w:val="normaltextrun"/>
          <w:rFonts w:cs="Arial"/>
          <w:sz w:val="28"/>
          <w:szCs w:val="28"/>
          <w:highlight w:val="yellow"/>
        </w:rPr>
        <w:t>area</w:t>
      </w:r>
      <w:r w:rsidR="52B8F611" w:rsidRPr="00A35DF5">
        <w:rPr>
          <w:rStyle w:val="normaltextrun"/>
          <w:rFonts w:cs="Arial"/>
          <w:sz w:val="28"/>
          <w:szCs w:val="28"/>
          <w:highlight w:val="yellow"/>
        </w:rPr>
        <w:t>;</w:t>
      </w:r>
      <w:proofErr w:type="gramEnd"/>
      <w:r w:rsidR="52B8F611" w:rsidRPr="00A35DF5">
        <w:rPr>
          <w:rStyle w:val="normaltextrun"/>
          <w:rFonts w:cs="Arial"/>
          <w:sz w:val="28"/>
          <w:szCs w:val="28"/>
          <w:highlight w:val="yellow"/>
        </w:rPr>
        <w:t xml:space="preserve"> </w:t>
      </w:r>
    </w:p>
    <w:p w14:paraId="63FF61CD" w14:textId="7B2A6A2E" w:rsidR="007B49D9" w:rsidRDefault="52B8F611" w:rsidP="007B49D9">
      <w:pPr>
        <w:pStyle w:val="ListParagraph"/>
        <w:numPr>
          <w:ilvl w:val="0"/>
          <w:numId w:val="14"/>
        </w:numPr>
        <w:spacing w:after="160" w:line="256" w:lineRule="auto"/>
        <w:rPr>
          <w:rStyle w:val="eop"/>
          <w:rFonts w:cs="Arial"/>
          <w:sz w:val="28"/>
          <w:szCs w:val="28"/>
        </w:rPr>
      </w:pPr>
      <w:r w:rsidRPr="00A35DF5">
        <w:rPr>
          <w:rStyle w:val="normaltextrun"/>
          <w:rFonts w:cs="Arial"/>
          <w:sz w:val="28"/>
          <w:szCs w:val="28"/>
          <w:highlight w:val="yellow"/>
        </w:rPr>
        <w:t xml:space="preserve">whether </w:t>
      </w:r>
      <w:r w:rsidR="004D00E5">
        <w:rPr>
          <w:rStyle w:val="normaltextrun"/>
          <w:rFonts w:cs="Arial"/>
          <w:sz w:val="28"/>
          <w:szCs w:val="28"/>
          <w:highlight w:val="yellow"/>
        </w:rPr>
        <w:t>their</w:t>
      </w:r>
      <w:r w:rsidR="004D00E5" w:rsidRPr="00A35DF5">
        <w:rPr>
          <w:rStyle w:val="normaltextrun"/>
          <w:rFonts w:cs="Arial"/>
          <w:sz w:val="28"/>
          <w:szCs w:val="28"/>
          <w:highlight w:val="yellow"/>
        </w:rPr>
        <w:t xml:space="preserve"> </w:t>
      </w:r>
      <w:r w:rsidRPr="00A35DF5">
        <w:rPr>
          <w:rStyle w:val="normaltextrun"/>
          <w:rFonts w:cs="Arial"/>
          <w:sz w:val="28"/>
          <w:szCs w:val="28"/>
          <w:highlight w:val="yellow"/>
        </w:rPr>
        <w:t>needs get better or worse over time, and/or any challenges in managing this</w:t>
      </w:r>
      <w:r w:rsidR="4BC4FEF4" w:rsidRPr="00A35DF5">
        <w:rPr>
          <w:rStyle w:val="eop"/>
          <w:rFonts w:cs="Arial"/>
          <w:sz w:val="28"/>
          <w:szCs w:val="28"/>
        </w:rPr>
        <w:t xml:space="preserve"> </w:t>
      </w:r>
    </w:p>
    <w:p w14:paraId="326C6EFC" w14:textId="77777777" w:rsidR="0059116D" w:rsidRDefault="0059116D" w:rsidP="007B49D9">
      <w:pPr>
        <w:spacing w:after="160" w:line="256" w:lineRule="auto"/>
        <w:rPr>
          <w:rFonts w:eastAsia="Arial" w:cs="Arial"/>
          <w:color w:val="FF0000"/>
          <w:sz w:val="28"/>
          <w:szCs w:val="28"/>
          <w:u w:val="single"/>
        </w:rPr>
      </w:pPr>
    </w:p>
    <w:p w14:paraId="6BEF588D" w14:textId="77777777" w:rsidR="00A70C74" w:rsidRDefault="00A70C74" w:rsidP="007B49D9">
      <w:pPr>
        <w:spacing w:after="160" w:line="256" w:lineRule="auto"/>
        <w:rPr>
          <w:rFonts w:eastAsia="Arial" w:cs="Arial"/>
          <w:color w:val="FF0000"/>
          <w:sz w:val="28"/>
          <w:szCs w:val="28"/>
          <w:u w:val="single"/>
        </w:rPr>
      </w:pPr>
    </w:p>
    <w:p w14:paraId="170F856C" w14:textId="77777777" w:rsidR="008372C6" w:rsidRDefault="008372C6" w:rsidP="007B49D9">
      <w:pPr>
        <w:spacing w:after="160" w:line="256" w:lineRule="auto"/>
        <w:rPr>
          <w:rFonts w:eastAsia="Arial" w:cs="Arial"/>
          <w:color w:val="000000" w:themeColor="text1"/>
          <w:sz w:val="28"/>
          <w:szCs w:val="28"/>
          <w:u w:val="single"/>
        </w:rPr>
      </w:pPr>
    </w:p>
    <w:p w14:paraId="0BA0A720" w14:textId="77777777" w:rsidR="008372C6" w:rsidRDefault="008372C6" w:rsidP="007B49D9">
      <w:pPr>
        <w:spacing w:after="160" w:line="256" w:lineRule="auto"/>
        <w:rPr>
          <w:rFonts w:eastAsia="Arial" w:cs="Arial"/>
          <w:color w:val="000000" w:themeColor="text1"/>
          <w:sz w:val="28"/>
          <w:szCs w:val="28"/>
          <w:u w:val="single"/>
        </w:rPr>
      </w:pPr>
    </w:p>
    <w:p w14:paraId="4686CFB6" w14:textId="497E416C" w:rsidR="006515D1" w:rsidRPr="008372C6" w:rsidRDefault="007B49D9" w:rsidP="007B49D9">
      <w:pPr>
        <w:spacing w:after="160" w:line="256" w:lineRule="auto"/>
        <w:rPr>
          <w:rFonts w:cs="Arial"/>
          <w:b/>
          <w:bCs/>
          <w:color w:val="000000" w:themeColor="text1"/>
          <w:sz w:val="28"/>
          <w:szCs w:val="28"/>
        </w:rPr>
      </w:pPr>
      <w:r w:rsidRPr="008372C6">
        <w:rPr>
          <w:rFonts w:eastAsia="Arial" w:cs="Arial"/>
          <w:b/>
          <w:bCs/>
          <w:color w:val="000000" w:themeColor="text1"/>
          <w:sz w:val="28"/>
          <w:szCs w:val="28"/>
        </w:rPr>
        <w:t>B</w:t>
      </w:r>
      <w:r w:rsidR="5DA8A3C9" w:rsidRPr="008372C6">
        <w:rPr>
          <w:rFonts w:eastAsia="Arial" w:cs="Arial"/>
          <w:b/>
          <w:bCs/>
          <w:color w:val="000000" w:themeColor="text1"/>
          <w:sz w:val="28"/>
          <w:szCs w:val="28"/>
        </w:rPr>
        <w:t>reathing</w:t>
      </w:r>
    </w:p>
    <w:p w14:paraId="234EDA02" w14:textId="77777777" w:rsidR="007B49D9" w:rsidRPr="008372C6" w:rsidRDefault="007B49D9" w:rsidP="007B49D9">
      <w:pPr>
        <w:spacing w:after="160" w:line="256" w:lineRule="auto"/>
        <w:rPr>
          <w:rFonts w:eastAsia="Arial" w:cs="Arial"/>
          <w:b/>
          <w:bCs/>
          <w:color w:val="000000" w:themeColor="text1"/>
          <w:sz w:val="28"/>
          <w:szCs w:val="28"/>
        </w:rPr>
      </w:pPr>
    </w:p>
    <w:p w14:paraId="6ED85B29" w14:textId="2D6896E8" w:rsidR="006515D1" w:rsidRPr="008372C6" w:rsidRDefault="007B49D9" w:rsidP="007B49D9">
      <w:pPr>
        <w:spacing w:after="160" w:line="256" w:lineRule="auto"/>
        <w:rPr>
          <w:rFonts w:eastAsia="Arial" w:cs="Arial"/>
          <w:b/>
          <w:bCs/>
          <w:color w:val="000000" w:themeColor="text1"/>
          <w:sz w:val="28"/>
          <w:szCs w:val="28"/>
        </w:rPr>
      </w:pPr>
      <w:r w:rsidRPr="008372C6">
        <w:rPr>
          <w:rFonts w:eastAsia="Arial" w:cs="Arial"/>
          <w:b/>
          <w:bCs/>
          <w:color w:val="000000" w:themeColor="text1"/>
          <w:sz w:val="28"/>
          <w:szCs w:val="28"/>
        </w:rPr>
        <w:t>N</w:t>
      </w:r>
      <w:r w:rsidR="5DA8A3C9" w:rsidRPr="008372C6">
        <w:rPr>
          <w:rFonts w:eastAsia="Arial" w:cs="Arial"/>
          <w:b/>
          <w:bCs/>
          <w:color w:val="000000" w:themeColor="text1"/>
          <w:sz w:val="28"/>
          <w:szCs w:val="28"/>
        </w:rPr>
        <w:t>utritio</w:t>
      </w:r>
      <w:r w:rsidRPr="008372C6">
        <w:rPr>
          <w:rFonts w:eastAsia="Arial" w:cs="Arial"/>
          <w:b/>
          <w:bCs/>
          <w:color w:val="000000" w:themeColor="text1"/>
          <w:sz w:val="28"/>
          <w:szCs w:val="28"/>
        </w:rPr>
        <w:t>n</w:t>
      </w:r>
    </w:p>
    <w:p w14:paraId="16BF2D4F" w14:textId="77777777" w:rsidR="007B49D9" w:rsidRPr="008372C6" w:rsidRDefault="007B49D9" w:rsidP="007B49D9">
      <w:pPr>
        <w:spacing w:after="160" w:line="256" w:lineRule="auto"/>
        <w:rPr>
          <w:rFonts w:eastAsia="Arial" w:cs="Arial"/>
          <w:b/>
          <w:bCs/>
          <w:color w:val="000000" w:themeColor="text1"/>
          <w:sz w:val="28"/>
          <w:szCs w:val="28"/>
        </w:rPr>
      </w:pPr>
    </w:p>
    <w:p w14:paraId="732F4FCD" w14:textId="64652166" w:rsidR="006515D1" w:rsidRPr="008372C6" w:rsidRDefault="007B49D9" w:rsidP="007B49D9">
      <w:pPr>
        <w:spacing w:after="160" w:line="256" w:lineRule="auto"/>
        <w:rPr>
          <w:rFonts w:eastAsia="Arial" w:cs="Arial"/>
          <w:b/>
          <w:bCs/>
          <w:color w:val="000000" w:themeColor="text1"/>
          <w:sz w:val="28"/>
          <w:szCs w:val="28"/>
        </w:rPr>
      </w:pPr>
      <w:r w:rsidRPr="008372C6">
        <w:rPr>
          <w:rFonts w:eastAsia="Arial" w:cs="Arial"/>
          <w:b/>
          <w:bCs/>
          <w:color w:val="000000" w:themeColor="text1"/>
          <w:sz w:val="28"/>
          <w:szCs w:val="28"/>
        </w:rPr>
        <w:t>C</w:t>
      </w:r>
      <w:r w:rsidR="5DA8A3C9" w:rsidRPr="008372C6">
        <w:rPr>
          <w:rFonts w:eastAsia="Arial" w:cs="Arial"/>
          <w:b/>
          <w:bCs/>
          <w:color w:val="000000" w:themeColor="text1"/>
          <w:sz w:val="28"/>
          <w:szCs w:val="28"/>
        </w:rPr>
        <w:t>ontinence</w:t>
      </w:r>
    </w:p>
    <w:p w14:paraId="4C0B089F" w14:textId="77777777" w:rsidR="0059116D" w:rsidRPr="008372C6" w:rsidRDefault="0059116D" w:rsidP="0059116D">
      <w:pPr>
        <w:spacing w:after="160" w:line="256" w:lineRule="auto"/>
        <w:rPr>
          <w:rFonts w:eastAsia="Arial" w:cs="Arial"/>
          <w:b/>
          <w:bCs/>
          <w:color w:val="000000" w:themeColor="text1"/>
          <w:sz w:val="28"/>
          <w:szCs w:val="28"/>
        </w:rPr>
      </w:pPr>
    </w:p>
    <w:p w14:paraId="3F4E775B" w14:textId="70035CC6" w:rsidR="006515D1" w:rsidRPr="008372C6" w:rsidRDefault="0059116D" w:rsidP="0059116D">
      <w:pPr>
        <w:spacing w:after="160" w:line="256" w:lineRule="auto"/>
        <w:rPr>
          <w:rFonts w:eastAsia="Arial" w:cs="Arial"/>
          <w:b/>
          <w:bCs/>
          <w:color w:val="000000" w:themeColor="text1"/>
          <w:sz w:val="28"/>
          <w:szCs w:val="28"/>
        </w:rPr>
      </w:pPr>
      <w:r w:rsidRPr="008372C6">
        <w:rPr>
          <w:rFonts w:eastAsia="Arial" w:cs="Arial"/>
          <w:b/>
          <w:bCs/>
          <w:color w:val="000000" w:themeColor="text1"/>
          <w:sz w:val="28"/>
          <w:szCs w:val="28"/>
        </w:rPr>
        <w:t>S</w:t>
      </w:r>
      <w:r w:rsidR="5DA8A3C9" w:rsidRPr="008372C6">
        <w:rPr>
          <w:rFonts w:eastAsia="Arial" w:cs="Arial"/>
          <w:b/>
          <w:bCs/>
          <w:color w:val="000000" w:themeColor="text1"/>
          <w:sz w:val="28"/>
          <w:szCs w:val="28"/>
        </w:rPr>
        <w:t>kin</w:t>
      </w:r>
    </w:p>
    <w:p w14:paraId="6C15D1A7" w14:textId="77777777" w:rsidR="0059116D" w:rsidRPr="008372C6" w:rsidRDefault="0059116D" w:rsidP="0059116D">
      <w:pPr>
        <w:spacing w:after="160" w:line="256" w:lineRule="auto"/>
        <w:rPr>
          <w:rFonts w:eastAsia="Arial" w:cs="Arial"/>
          <w:b/>
          <w:bCs/>
          <w:color w:val="000000" w:themeColor="text1"/>
          <w:sz w:val="28"/>
          <w:szCs w:val="28"/>
        </w:rPr>
      </w:pPr>
    </w:p>
    <w:p w14:paraId="514BBA14" w14:textId="5ADC1576" w:rsidR="006515D1" w:rsidRPr="008372C6" w:rsidRDefault="0059116D" w:rsidP="0059116D">
      <w:pPr>
        <w:spacing w:after="160" w:line="256" w:lineRule="auto"/>
        <w:rPr>
          <w:rFonts w:eastAsia="Arial" w:cs="Arial"/>
          <w:b/>
          <w:bCs/>
          <w:color w:val="000000" w:themeColor="text1"/>
          <w:sz w:val="28"/>
          <w:szCs w:val="28"/>
        </w:rPr>
      </w:pPr>
      <w:r w:rsidRPr="008372C6">
        <w:rPr>
          <w:rFonts w:eastAsia="Arial" w:cs="Arial"/>
          <w:b/>
          <w:bCs/>
          <w:color w:val="000000" w:themeColor="text1"/>
          <w:sz w:val="28"/>
          <w:szCs w:val="28"/>
        </w:rPr>
        <w:t>M</w:t>
      </w:r>
      <w:r w:rsidR="5DA8A3C9" w:rsidRPr="008372C6">
        <w:rPr>
          <w:rFonts w:eastAsia="Arial" w:cs="Arial"/>
          <w:b/>
          <w:bCs/>
          <w:color w:val="000000" w:themeColor="text1"/>
          <w:sz w:val="28"/>
          <w:szCs w:val="28"/>
        </w:rPr>
        <w:t>obility</w:t>
      </w:r>
    </w:p>
    <w:p w14:paraId="37380043" w14:textId="77777777" w:rsidR="0059116D" w:rsidRPr="008372C6" w:rsidRDefault="0059116D" w:rsidP="0059116D">
      <w:pPr>
        <w:spacing w:after="160" w:line="256" w:lineRule="auto"/>
        <w:rPr>
          <w:rFonts w:eastAsia="Arial" w:cs="Arial"/>
          <w:b/>
          <w:bCs/>
          <w:color w:val="000000" w:themeColor="text1"/>
          <w:sz w:val="28"/>
          <w:szCs w:val="28"/>
        </w:rPr>
      </w:pPr>
    </w:p>
    <w:p w14:paraId="3C9D180D" w14:textId="1E18EC66" w:rsidR="006515D1" w:rsidRPr="008372C6" w:rsidRDefault="0059116D" w:rsidP="0059116D">
      <w:pPr>
        <w:spacing w:after="160" w:line="256" w:lineRule="auto"/>
        <w:rPr>
          <w:rFonts w:eastAsia="Arial" w:cs="Arial"/>
          <w:b/>
          <w:bCs/>
          <w:color w:val="000000" w:themeColor="text1"/>
          <w:sz w:val="28"/>
          <w:szCs w:val="28"/>
        </w:rPr>
      </w:pPr>
      <w:r w:rsidRPr="008372C6">
        <w:rPr>
          <w:rFonts w:eastAsia="Arial" w:cs="Arial"/>
          <w:b/>
          <w:bCs/>
          <w:color w:val="000000" w:themeColor="text1"/>
          <w:sz w:val="28"/>
          <w:szCs w:val="28"/>
        </w:rPr>
        <w:t>C</w:t>
      </w:r>
      <w:r w:rsidR="5DA8A3C9" w:rsidRPr="008372C6">
        <w:rPr>
          <w:rFonts w:eastAsia="Arial" w:cs="Arial"/>
          <w:b/>
          <w:bCs/>
          <w:color w:val="000000" w:themeColor="text1"/>
          <w:sz w:val="28"/>
          <w:szCs w:val="28"/>
        </w:rPr>
        <w:t>ommunication,</w:t>
      </w:r>
    </w:p>
    <w:p w14:paraId="58B40D2B" w14:textId="77777777" w:rsidR="0059116D" w:rsidRPr="008372C6" w:rsidRDefault="0059116D" w:rsidP="0059116D">
      <w:pPr>
        <w:spacing w:after="160" w:line="256" w:lineRule="auto"/>
        <w:rPr>
          <w:rFonts w:eastAsia="Arial" w:cs="Arial"/>
          <w:b/>
          <w:bCs/>
          <w:color w:val="000000" w:themeColor="text1"/>
          <w:sz w:val="28"/>
          <w:szCs w:val="28"/>
        </w:rPr>
      </w:pPr>
    </w:p>
    <w:p w14:paraId="72B1F585" w14:textId="68526C99" w:rsidR="006515D1" w:rsidRPr="008372C6" w:rsidRDefault="0059116D" w:rsidP="0059116D">
      <w:pPr>
        <w:spacing w:after="160" w:line="256" w:lineRule="auto"/>
        <w:rPr>
          <w:rFonts w:eastAsia="Arial" w:cs="Arial"/>
          <w:b/>
          <w:bCs/>
          <w:color w:val="000000" w:themeColor="text1"/>
          <w:sz w:val="28"/>
          <w:szCs w:val="28"/>
        </w:rPr>
      </w:pPr>
      <w:r w:rsidRPr="008372C6">
        <w:rPr>
          <w:rFonts w:eastAsia="Arial" w:cs="Arial"/>
          <w:b/>
          <w:bCs/>
          <w:color w:val="000000" w:themeColor="text1"/>
          <w:sz w:val="28"/>
          <w:szCs w:val="28"/>
        </w:rPr>
        <w:t>P</w:t>
      </w:r>
      <w:r w:rsidR="5DA8A3C9" w:rsidRPr="008372C6">
        <w:rPr>
          <w:rFonts w:eastAsia="Arial" w:cs="Arial"/>
          <w:b/>
          <w:bCs/>
          <w:color w:val="000000" w:themeColor="text1"/>
          <w:sz w:val="28"/>
          <w:szCs w:val="28"/>
        </w:rPr>
        <w:t xml:space="preserve">sychological and emotional needs </w:t>
      </w:r>
    </w:p>
    <w:p w14:paraId="795F36B8" w14:textId="77777777" w:rsidR="0059116D" w:rsidRPr="008372C6" w:rsidRDefault="0059116D" w:rsidP="0059116D">
      <w:pPr>
        <w:spacing w:after="160" w:line="256" w:lineRule="auto"/>
        <w:rPr>
          <w:rFonts w:eastAsia="Arial" w:cs="Arial"/>
          <w:b/>
          <w:bCs/>
          <w:color w:val="000000" w:themeColor="text1"/>
          <w:sz w:val="28"/>
          <w:szCs w:val="28"/>
        </w:rPr>
      </w:pPr>
    </w:p>
    <w:p w14:paraId="0EF3E0BD" w14:textId="397C3B45" w:rsidR="006515D1" w:rsidRPr="008372C6" w:rsidRDefault="0059116D" w:rsidP="0059116D">
      <w:pPr>
        <w:spacing w:after="160" w:line="256" w:lineRule="auto"/>
        <w:rPr>
          <w:rFonts w:eastAsia="Arial" w:cs="Arial"/>
          <w:b/>
          <w:bCs/>
          <w:color w:val="000000" w:themeColor="text1"/>
          <w:sz w:val="28"/>
          <w:szCs w:val="28"/>
        </w:rPr>
      </w:pPr>
      <w:r w:rsidRPr="008372C6">
        <w:rPr>
          <w:rFonts w:eastAsia="Arial" w:cs="Arial"/>
          <w:b/>
          <w:bCs/>
          <w:color w:val="000000" w:themeColor="text1"/>
          <w:sz w:val="28"/>
          <w:szCs w:val="28"/>
        </w:rPr>
        <w:t>C</w:t>
      </w:r>
      <w:r w:rsidR="5DA8A3C9" w:rsidRPr="008372C6">
        <w:rPr>
          <w:rFonts w:eastAsia="Arial" w:cs="Arial"/>
          <w:b/>
          <w:bCs/>
          <w:color w:val="000000" w:themeColor="text1"/>
          <w:sz w:val="28"/>
          <w:szCs w:val="28"/>
        </w:rPr>
        <w:t>ognition</w:t>
      </w:r>
    </w:p>
    <w:p w14:paraId="337B18D8" w14:textId="77777777" w:rsidR="0059116D" w:rsidRPr="008372C6" w:rsidRDefault="0059116D" w:rsidP="0059116D">
      <w:pPr>
        <w:spacing w:after="160" w:line="256" w:lineRule="auto"/>
        <w:rPr>
          <w:rFonts w:eastAsia="Arial" w:cs="Arial"/>
          <w:b/>
          <w:bCs/>
          <w:color w:val="000000" w:themeColor="text1"/>
          <w:sz w:val="28"/>
          <w:szCs w:val="28"/>
        </w:rPr>
      </w:pPr>
    </w:p>
    <w:p w14:paraId="611F3468" w14:textId="3CAADBE9" w:rsidR="006515D1" w:rsidRPr="008372C6" w:rsidRDefault="0059116D" w:rsidP="0059116D">
      <w:pPr>
        <w:spacing w:after="160" w:line="256" w:lineRule="auto"/>
        <w:rPr>
          <w:rFonts w:eastAsia="Arial" w:cs="Arial"/>
          <w:b/>
          <w:bCs/>
          <w:color w:val="000000" w:themeColor="text1"/>
          <w:sz w:val="28"/>
          <w:szCs w:val="28"/>
        </w:rPr>
      </w:pPr>
      <w:r w:rsidRPr="008372C6">
        <w:rPr>
          <w:rFonts w:eastAsia="Arial" w:cs="Arial"/>
          <w:b/>
          <w:bCs/>
          <w:color w:val="000000" w:themeColor="text1"/>
          <w:sz w:val="28"/>
          <w:szCs w:val="28"/>
        </w:rPr>
        <w:t>B</w:t>
      </w:r>
      <w:r w:rsidR="5DA8A3C9" w:rsidRPr="008372C6">
        <w:rPr>
          <w:rFonts w:eastAsia="Arial" w:cs="Arial"/>
          <w:b/>
          <w:bCs/>
          <w:color w:val="000000" w:themeColor="text1"/>
          <w:sz w:val="28"/>
          <w:szCs w:val="28"/>
        </w:rPr>
        <w:t>ehaviour</w:t>
      </w:r>
    </w:p>
    <w:p w14:paraId="545FD6FC" w14:textId="77777777" w:rsidR="0059116D" w:rsidRPr="008372C6" w:rsidRDefault="0059116D" w:rsidP="0059116D">
      <w:pPr>
        <w:spacing w:after="160" w:line="256" w:lineRule="auto"/>
        <w:rPr>
          <w:rFonts w:eastAsia="Arial" w:cs="Arial"/>
          <w:b/>
          <w:bCs/>
          <w:color w:val="000000" w:themeColor="text1"/>
          <w:sz w:val="28"/>
          <w:szCs w:val="28"/>
        </w:rPr>
      </w:pPr>
    </w:p>
    <w:p w14:paraId="1175269C" w14:textId="677A4FA8" w:rsidR="006515D1" w:rsidRPr="008372C6" w:rsidRDefault="0059116D" w:rsidP="0059116D">
      <w:pPr>
        <w:spacing w:after="160" w:line="256" w:lineRule="auto"/>
        <w:rPr>
          <w:rFonts w:eastAsia="Arial" w:cs="Arial"/>
          <w:b/>
          <w:bCs/>
          <w:color w:val="000000" w:themeColor="text1"/>
          <w:sz w:val="28"/>
          <w:szCs w:val="28"/>
        </w:rPr>
      </w:pPr>
      <w:r w:rsidRPr="008372C6">
        <w:rPr>
          <w:rFonts w:eastAsia="Arial" w:cs="Arial"/>
          <w:b/>
          <w:bCs/>
          <w:color w:val="000000" w:themeColor="text1"/>
          <w:sz w:val="28"/>
          <w:szCs w:val="28"/>
        </w:rPr>
        <w:t>D</w:t>
      </w:r>
      <w:r w:rsidR="5DA8A3C9" w:rsidRPr="008372C6">
        <w:rPr>
          <w:rFonts w:eastAsia="Arial" w:cs="Arial"/>
          <w:b/>
          <w:bCs/>
          <w:color w:val="000000" w:themeColor="text1"/>
          <w:sz w:val="28"/>
          <w:szCs w:val="28"/>
        </w:rPr>
        <w:t xml:space="preserve">rug therapies and medication </w:t>
      </w:r>
    </w:p>
    <w:p w14:paraId="1DFDEC04" w14:textId="77777777" w:rsidR="00DA1896" w:rsidRPr="008372C6" w:rsidRDefault="00DA1896" w:rsidP="000D7864">
      <w:pPr>
        <w:spacing w:after="160" w:line="256" w:lineRule="auto"/>
        <w:rPr>
          <w:rFonts w:eastAsia="Arial" w:cs="Arial"/>
          <w:b/>
          <w:bCs/>
          <w:color w:val="000000" w:themeColor="text1"/>
          <w:sz w:val="28"/>
          <w:szCs w:val="28"/>
        </w:rPr>
      </w:pPr>
    </w:p>
    <w:p w14:paraId="7A713351" w14:textId="748E9BDA" w:rsidR="006515D1" w:rsidRPr="008372C6" w:rsidRDefault="000D7864" w:rsidP="000D7864">
      <w:pPr>
        <w:spacing w:after="160" w:line="256" w:lineRule="auto"/>
        <w:rPr>
          <w:rFonts w:eastAsia="Arial" w:cs="Arial"/>
          <w:b/>
          <w:bCs/>
          <w:color w:val="000000" w:themeColor="text1"/>
          <w:sz w:val="28"/>
          <w:szCs w:val="28"/>
        </w:rPr>
      </w:pPr>
      <w:r w:rsidRPr="008372C6">
        <w:rPr>
          <w:rFonts w:eastAsia="Arial" w:cs="Arial"/>
          <w:b/>
          <w:bCs/>
          <w:color w:val="000000" w:themeColor="text1"/>
          <w:sz w:val="28"/>
          <w:szCs w:val="28"/>
        </w:rPr>
        <w:t>A</w:t>
      </w:r>
      <w:r w:rsidR="5DA8A3C9" w:rsidRPr="008372C6">
        <w:rPr>
          <w:rFonts w:eastAsia="Arial" w:cs="Arial"/>
          <w:b/>
          <w:bCs/>
          <w:color w:val="000000" w:themeColor="text1"/>
          <w:sz w:val="28"/>
          <w:szCs w:val="28"/>
        </w:rPr>
        <w:t xml:space="preserve">ltered states of consciousness </w:t>
      </w:r>
    </w:p>
    <w:p w14:paraId="41A8D97C" w14:textId="77777777" w:rsidR="00A70C74" w:rsidRDefault="00A70C74" w:rsidP="74CE41DC">
      <w:pPr>
        <w:spacing w:after="160" w:line="256" w:lineRule="auto"/>
        <w:rPr>
          <w:rFonts w:eastAsia="Arial" w:cs="Arial"/>
          <w:color w:val="FF0000"/>
          <w:sz w:val="28"/>
          <w:szCs w:val="28"/>
        </w:rPr>
      </w:pPr>
    </w:p>
    <w:p w14:paraId="6D6C03DA" w14:textId="14451431" w:rsidR="006515D1" w:rsidRPr="00A64F5E" w:rsidRDefault="00D042C8" w:rsidP="74CE41DC">
      <w:pPr>
        <w:spacing w:after="160" w:line="256" w:lineRule="auto"/>
        <w:rPr>
          <w:rStyle w:val="eop"/>
          <w:rFonts w:cs="Arial"/>
          <w:color w:val="000000" w:themeColor="text1"/>
          <w:sz w:val="28"/>
          <w:szCs w:val="28"/>
        </w:rPr>
      </w:pPr>
      <w:r w:rsidRPr="00A64F5E">
        <w:rPr>
          <w:rFonts w:cs="Arial"/>
          <w:sz w:val="28"/>
          <w:szCs w:val="28"/>
        </w:rPr>
        <w:br/>
      </w:r>
    </w:p>
    <w:p w14:paraId="66B6ABD5" w14:textId="12C9A5A5" w:rsidR="006515D1" w:rsidRPr="00A64F5E" w:rsidRDefault="006515D1" w:rsidP="74CE41DC">
      <w:pPr>
        <w:shd w:val="clear" w:color="auto" w:fill="FFFFFF" w:themeFill="background1"/>
        <w:rPr>
          <w:rFonts w:eastAsia="Arial" w:cs="Arial"/>
          <w:color w:val="1E1E1E"/>
          <w:sz w:val="28"/>
          <w:szCs w:val="28"/>
        </w:rPr>
      </w:pPr>
    </w:p>
    <w:p w14:paraId="3D5CAD14" w14:textId="6FD89235" w:rsidR="006515D1" w:rsidRPr="00A64F5E" w:rsidRDefault="105DFD9E" w:rsidP="74CE41DC">
      <w:pPr>
        <w:shd w:val="clear" w:color="auto" w:fill="FFFFFF" w:themeFill="background1"/>
        <w:rPr>
          <w:rFonts w:eastAsia="Arial" w:cs="Arial"/>
          <w:color w:val="1E1E1E"/>
          <w:sz w:val="28"/>
          <w:szCs w:val="28"/>
        </w:rPr>
      </w:pPr>
      <w:r w:rsidRPr="00A64F5E">
        <w:rPr>
          <w:rFonts w:eastAsia="Arial" w:cs="Arial"/>
          <w:color w:val="1E1E1E"/>
          <w:sz w:val="28"/>
          <w:szCs w:val="28"/>
        </w:rPr>
        <w:t xml:space="preserve">In accordance with the NHS Continuing Healthcare </w:t>
      </w:r>
      <w:proofErr w:type="gramStart"/>
      <w:r w:rsidRPr="00A64F5E">
        <w:rPr>
          <w:rFonts w:eastAsia="Arial" w:cs="Arial"/>
          <w:color w:val="1E1E1E"/>
          <w:sz w:val="28"/>
          <w:szCs w:val="28"/>
        </w:rPr>
        <w:t>Checklist</w:t>
      </w:r>
      <w:proofErr w:type="gramEnd"/>
      <w:r w:rsidRPr="00A64F5E">
        <w:rPr>
          <w:rFonts w:eastAsia="Arial" w:cs="Arial"/>
          <w:color w:val="1E1E1E"/>
          <w:sz w:val="28"/>
          <w:szCs w:val="28"/>
        </w:rPr>
        <w:t xml:space="preserve"> I believe that </w:t>
      </w:r>
      <w:r w:rsidR="004D00E5" w:rsidRPr="004D00E5">
        <w:rPr>
          <w:rFonts w:eastAsia="Arial" w:cs="Arial"/>
          <w:color w:val="FF0000"/>
          <w:sz w:val="28"/>
          <w:szCs w:val="28"/>
        </w:rPr>
        <w:t xml:space="preserve">[person’s name] </w:t>
      </w:r>
      <w:r w:rsidR="275FE347" w:rsidRPr="00A64F5E">
        <w:rPr>
          <w:rFonts w:eastAsia="Arial" w:cs="Arial"/>
          <w:color w:val="1E1E1E"/>
          <w:sz w:val="28"/>
          <w:szCs w:val="28"/>
        </w:rPr>
        <w:t>meet</w:t>
      </w:r>
      <w:r w:rsidR="004D00E5">
        <w:rPr>
          <w:rFonts w:eastAsia="Arial" w:cs="Arial"/>
          <w:color w:val="1E1E1E"/>
          <w:sz w:val="28"/>
          <w:szCs w:val="28"/>
        </w:rPr>
        <w:t>s</w:t>
      </w:r>
      <w:r w:rsidR="275FE347" w:rsidRPr="00A64F5E">
        <w:rPr>
          <w:rFonts w:eastAsia="Arial" w:cs="Arial"/>
          <w:color w:val="1E1E1E"/>
          <w:sz w:val="28"/>
          <w:szCs w:val="28"/>
        </w:rPr>
        <w:t xml:space="preserve"> the </w:t>
      </w:r>
      <w:r w:rsidR="6F02735C" w:rsidRPr="00A64F5E">
        <w:rPr>
          <w:rFonts w:eastAsia="Arial" w:cs="Arial"/>
          <w:color w:val="1E1E1E"/>
          <w:sz w:val="28"/>
          <w:szCs w:val="28"/>
        </w:rPr>
        <w:t>threshold</w:t>
      </w:r>
      <w:r w:rsidR="275FE347" w:rsidRPr="00A64F5E">
        <w:rPr>
          <w:rFonts w:eastAsia="Arial" w:cs="Arial"/>
          <w:color w:val="1E1E1E"/>
          <w:sz w:val="28"/>
          <w:szCs w:val="28"/>
        </w:rPr>
        <w:t xml:space="preserve"> for a</w:t>
      </w:r>
      <w:r w:rsidRPr="00A64F5E">
        <w:rPr>
          <w:rFonts w:eastAsia="Arial" w:cs="Arial"/>
          <w:color w:val="1E1E1E"/>
          <w:sz w:val="28"/>
          <w:szCs w:val="28"/>
        </w:rPr>
        <w:t xml:space="preserve"> positive checklist because</w:t>
      </w:r>
      <w:r w:rsidR="058784FE" w:rsidRPr="00A64F5E">
        <w:rPr>
          <w:rFonts w:eastAsia="Arial" w:cs="Arial"/>
          <w:color w:val="1E1E1E"/>
          <w:sz w:val="28"/>
          <w:szCs w:val="28"/>
        </w:rPr>
        <w:t xml:space="preserve"> as set out above,</w:t>
      </w:r>
      <w:r w:rsidR="0774153F" w:rsidRPr="00A64F5E">
        <w:rPr>
          <w:rFonts w:eastAsia="Arial" w:cs="Arial"/>
          <w:color w:val="1E1E1E"/>
          <w:sz w:val="28"/>
          <w:szCs w:val="28"/>
        </w:rPr>
        <w:t xml:space="preserve"> </w:t>
      </w:r>
      <w:r w:rsidR="004D00E5">
        <w:rPr>
          <w:rFonts w:eastAsia="Arial" w:cs="Arial"/>
          <w:color w:val="1E1E1E"/>
          <w:sz w:val="28"/>
          <w:szCs w:val="28"/>
        </w:rPr>
        <w:t>they</w:t>
      </w:r>
      <w:r w:rsidR="0774153F" w:rsidRPr="00A64F5E">
        <w:rPr>
          <w:rFonts w:eastAsia="Arial" w:cs="Arial"/>
          <w:color w:val="1E1E1E"/>
          <w:sz w:val="28"/>
          <w:szCs w:val="28"/>
        </w:rPr>
        <w:t xml:space="preserve"> score</w:t>
      </w:r>
      <w:r w:rsidR="006743AD">
        <w:rPr>
          <w:rFonts w:eastAsia="Arial" w:cs="Arial"/>
          <w:color w:val="1E1E1E"/>
          <w:sz w:val="28"/>
          <w:szCs w:val="28"/>
        </w:rPr>
        <w:t>:</w:t>
      </w:r>
    </w:p>
    <w:p w14:paraId="42D63EED" w14:textId="5CA31DA4" w:rsidR="006515D1" w:rsidRPr="00A64F5E" w:rsidRDefault="006515D1" w:rsidP="74CE41DC">
      <w:pPr>
        <w:shd w:val="clear" w:color="auto" w:fill="FFFFFF" w:themeFill="background1"/>
        <w:rPr>
          <w:rFonts w:eastAsia="Arial" w:cs="Arial"/>
          <w:color w:val="1E1E1E"/>
          <w:sz w:val="28"/>
          <w:szCs w:val="28"/>
        </w:rPr>
      </w:pPr>
    </w:p>
    <w:p w14:paraId="2030CDDF" w14:textId="2DA59764" w:rsidR="006515D1" w:rsidRPr="00A64F5E" w:rsidRDefault="65C81F99" w:rsidP="74CE41DC">
      <w:pPr>
        <w:shd w:val="clear" w:color="auto" w:fill="FFFFFF" w:themeFill="background1"/>
        <w:spacing w:line="256" w:lineRule="auto"/>
        <w:rPr>
          <w:rFonts w:eastAsia="Arial" w:cs="Arial"/>
          <w:sz w:val="28"/>
          <w:szCs w:val="28"/>
        </w:rPr>
      </w:pPr>
      <w:r w:rsidRPr="00711D7A">
        <w:rPr>
          <w:rFonts w:eastAsia="Arial" w:cs="Arial"/>
          <w:sz w:val="28"/>
          <w:szCs w:val="28"/>
          <w:highlight w:val="yellow"/>
        </w:rPr>
        <w:t>Delete as appropriate:</w:t>
      </w:r>
      <w:r w:rsidRPr="00A64F5E">
        <w:rPr>
          <w:rFonts w:eastAsia="Arial" w:cs="Arial"/>
          <w:sz w:val="28"/>
          <w:szCs w:val="28"/>
        </w:rPr>
        <w:t xml:space="preserve"> </w:t>
      </w:r>
    </w:p>
    <w:p w14:paraId="6AE97A5B" w14:textId="77777777" w:rsidR="00360607" w:rsidRPr="00360607" w:rsidRDefault="105DFD9E" w:rsidP="00360607">
      <w:pPr>
        <w:pStyle w:val="ListParagraph"/>
        <w:numPr>
          <w:ilvl w:val="0"/>
          <w:numId w:val="12"/>
        </w:numPr>
        <w:shd w:val="clear" w:color="auto" w:fill="FFFFFF" w:themeFill="background1"/>
        <w:spacing w:line="256" w:lineRule="auto"/>
        <w:rPr>
          <w:rFonts w:eastAsia="Arial" w:cs="Arial"/>
          <w:sz w:val="28"/>
          <w:szCs w:val="28"/>
        </w:rPr>
      </w:pPr>
      <w:r w:rsidRPr="00360607">
        <w:rPr>
          <w:rFonts w:eastAsia="Arial" w:cs="Arial"/>
          <w:sz w:val="28"/>
          <w:szCs w:val="28"/>
        </w:rPr>
        <w:t xml:space="preserve">two or more domains selected in column </w:t>
      </w:r>
      <w:proofErr w:type="gramStart"/>
      <w:r w:rsidRPr="00360607">
        <w:rPr>
          <w:rFonts w:eastAsia="Arial" w:cs="Arial"/>
          <w:sz w:val="28"/>
          <w:szCs w:val="28"/>
        </w:rPr>
        <w:t>A;</w:t>
      </w:r>
      <w:proofErr w:type="gramEnd"/>
      <w:r w:rsidRPr="00360607">
        <w:rPr>
          <w:rFonts w:eastAsia="Arial" w:cs="Arial"/>
          <w:sz w:val="28"/>
          <w:szCs w:val="28"/>
        </w:rPr>
        <w:t xml:space="preserve"> </w:t>
      </w:r>
    </w:p>
    <w:p w14:paraId="63BF2D9B" w14:textId="727750AA" w:rsidR="006515D1" w:rsidRPr="00360607" w:rsidRDefault="105DFD9E" w:rsidP="00360607">
      <w:pPr>
        <w:pStyle w:val="ListParagraph"/>
        <w:numPr>
          <w:ilvl w:val="0"/>
          <w:numId w:val="12"/>
        </w:numPr>
        <w:shd w:val="clear" w:color="auto" w:fill="FFFFFF" w:themeFill="background1"/>
        <w:spacing w:line="256" w:lineRule="auto"/>
        <w:rPr>
          <w:rFonts w:eastAsia="Arial" w:cs="Arial"/>
          <w:sz w:val="28"/>
          <w:szCs w:val="28"/>
        </w:rPr>
      </w:pPr>
      <w:r w:rsidRPr="00360607">
        <w:rPr>
          <w:rFonts w:eastAsia="Arial" w:cs="Arial"/>
          <w:sz w:val="28"/>
          <w:szCs w:val="28"/>
        </w:rPr>
        <w:t>five or more domains selected in column B</w:t>
      </w:r>
    </w:p>
    <w:p w14:paraId="02600715" w14:textId="15271C57" w:rsidR="006515D1" w:rsidRPr="00360607" w:rsidRDefault="105DFD9E" w:rsidP="00360607">
      <w:pPr>
        <w:pStyle w:val="ListParagraph"/>
        <w:numPr>
          <w:ilvl w:val="0"/>
          <w:numId w:val="12"/>
        </w:numPr>
        <w:shd w:val="clear" w:color="auto" w:fill="FFFFFF" w:themeFill="background1"/>
        <w:spacing w:line="256" w:lineRule="auto"/>
        <w:rPr>
          <w:rFonts w:eastAsia="Arial" w:cs="Arial"/>
          <w:sz w:val="28"/>
          <w:szCs w:val="28"/>
        </w:rPr>
      </w:pPr>
      <w:r w:rsidRPr="00360607">
        <w:rPr>
          <w:rFonts w:eastAsia="Arial" w:cs="Arial"/>
          <w:sz w:val="28"/>
          <w:szCs w:val="28"/>
        </w:rPr>
        <w:t>one selected in A and four in B</w:t>
      </w:r>
    </w:p>
    <w:p w14:paraId="01D2F7F0" w14:textId="0F87A8D4" w:rsidR="006515D1" w:rsidRPr="00360607" w:rsidRDefault="105DFD9E" w:rsidP="00360607">
      <w:pPr>
        <w:pStyle w:val="ListParagraph"/>
        <w:numPr>
          <w:ilvl w:val="0"/>
          <w:numId w:val="12"/>
        </w:numPr>
        <w:shd w:val="clear" w:color="auto" w:fill="FFFFFF" w:themeFill="background1"/>
        <w:spacing w:line="256" w:lineRule="auto"/>
        <w:rPr>
          <w:rFonts w:cs="Arial"/>
          <w:sz w:val="28"/>
          <w:szCs w:val="28"/>
          <w:lang w:val="en"/>
        </w:rPr>
      </w:pPr>
      <w:r w:rsidRPr="00360607">
        <w:rPr>
          <w:rFonts w:eastAsia="Arial" w:cs="Arial"/>
          <w:sz w:val="28"/>
          <w:szCs w:val="28"/>
        </w:rPr>
        <w:t xml:space="preserve">one domain selected in column A in one of the boxes marked with an asterisk (i.e. </w:t>
      </w:r>
      <w:r w:rsidR="7BDBCC8F" w:rsidRPr="00360607">
        <w:rPr>
          <w:rFonts w:eastAsia="Arial" w:cs="Arial"/>
          <w:sz w:val="28"/>
          <w:szCs w:val="28"/>
        </w:rPr>
        <w:t>breathing; behaviour or drug therapies).</w:t>
      </w:r>
      <w:r w:rsidR="00D042C8" w:rsidRPr="00360607">
        <w:rPr>
          <w:rFonts w:cs="Arial"/>
          <w:sz w:val="28"/>
          <w:szCs w:val="28"/>
        </w:rPr>
        <w:br/>
      </w:r>
    </w:p>
    <w:p w14:paraId="6A18367F" w14:textId="167DC837" w:rsidR="006515D1" w:rsidRPr="00A64F5E" w:rsidRDefault="7BE31DE1" w:rsidP="74CE41DC">
      <w:pPr>
        <w:shd w:val="clear" w:color="auto" w:fill="FFFFFF" w:themeFill="background1"/>
        <w:spacing w:line="259" w:lineRule="auto"/>
        <w:rPr>
          <w:rFonts w:cs="Arial"/>
          <w:sz w:val="28"/>
          <w:szCs w:val="28"/>
          <w:highlight w:val="yellow"/>
        </w:rPr>
      </w:pPr>
      <w:r w:rsidRPr="002973E3">
        <w:rPr>
          <w:rFonts w:cs="Arial"/>
          <w:sz w:val="28"/>
          <w:szCs w:val="28"/>
          <w:highlight w:val="yellow"/>
        </w:rPr>
        <w:t xml:space="preserve">If you do not think that </w:t>
      </w:r>
      <w:r w:rsidR="007C61A4">
        <w:rPr>
          <w:rFonts w:cs="Arial"/>
          <w:sz w:val="28"/>
          <w:szCs w:val="28"/>
          <w:highlight w:val="yellow"/>
        </w:rPr>
        <w:t>the person</w:t>
      </w:r>
      <w:r w:rsidR="007C61A4" w:rsidRPr="002973E3">
        <w:rPr>
          <w:rFonts w:cs="Arial"/>
          <w:sz w:val="28"/>
          <w:szCs w:val="28"/>
          <w:highlight w:val="yellow"/>
        </w:rPr>
        <w:t xml:space="preserve"> </w:t>
      </w:r>
      <w:r w:rsidRPr="002973E3">
        <w:rPr>
          <w:rFonts w:cs="Arial"/>
          <w:sz w:val="28"/>
          <w:szCs w:val="28"/>
          <w:highlight w:val="yellow"/>
        </w:rPr>
        <w:t>meet</w:t>
      </w:r>
      <w:r w:rsidR="007C61A4">
        <w:rPr>
          <w:rFonts w:cs="Arial"/>
          <w:sz w:val="28"/>
          <w:szCs w:val="28"/>
          <w:highlight w:val="yellow"/>
        </w:rPr>
        <w:t>s</w:t>
      </w:r>
      <w:r w:rsidRPr="002973E3">
        <w:rPr>
          <w:rFonts w:cs="Arial"/>
          <w:sz w:val="28"/>
          <w:szCs w:val="28"/>
          <w:highlight w:val="yellow"/>
        </w:rPr>
        <w:t xml:space="preserve"> the checklist threshold but still think </w:t>
      </w:r>
      <w:r w:rsidR="007C61A4">
        <w:rPr>
          <w:rFonts w:cs="Arial"/>
          <w:sz w:val="28"/>
          <w:szCs w:val="28"/>
          <w:highlight w:val="yellow"/>
        </w:rPr>
        <w:t>they</w:t>
      </w:r>
      <w:r w:rsidR="007C61A4" w:rsidRPr="002973E3">
        <w:rPr>
          <w:rFonts w:cs="Arial"/>
          <w:sz w:val="28"/>
          <w:szCs w:val="28"/>
          <w:highlight w:val="yellow"/>
        </w:rPr>
        <w:t xml:space="preserve"> </w:t>
      </w:r>
      <w:r w:rsidRPr="002973E3">
        <w:rPr>
          <w:rFonts w:cs="Arial"/>
          <w:sz w:val="28"/>
          <w:szCs w:val="28"/>
          <w:highlight w:val="yellow"/>
        </w:rPr>
        <w:t xml:space="preserve">should be eligible for a full </w:t>
      </w:r>
      <w:proofErr w:type="gramStart"/>
      <w:r w:rsidRPr="002973E3">
        <w:rPr>
          <w:rFonts w:cs="Arial"/>
          <w:sz w:val="28"/>
          <w:szCs w:val="28"/>
          <w:highlight w:val="yellow"/>
        </w:rPr>
        <w:t>assessment</w:t>
      </w:r>
      <w:proofErr w:type="gramEnd"/>
      <w:r w:rsidRPr="002973E3">
        <w:rPr>
          <w:rFonts w:cs="Arial"/>
          <w:sz w:val="28"/>
          <w:szCs w:val="28"/>
          <w:highlight w:val="yellow"/>
        </w:rPr>
        <w:t xml:space="preserve"> use the following wording:</w:t>
      </w:r>
    </w:p>
    <w:p w14:paraId="543FE481" w14:textId="414EFA3E" w:rsidR="00FA5484" w:rsidRDefault="656BEBB6" w:rsidP="00EC0588">
      <w:pPr>
        <w:pStyle w:val="paragraph"/>
        <w:spacing w:before="0" w:beforeAutospacing="0" w:after="0" w:afterAutospacing="0"/>
        <w:textAlignment w:val="baseline"/>
        <w:rPr>
          <w:rFonts w:ascii="Arial" w:hAnsi="Arial" w:cs="Arial"/>
          <w:sz w:val="28"/>
          <w:szCs w:val="28"/>
          <w:lang w:val="en"/>
        </w:rPr>
      </w:pPr>
      <w:r w:rsidRPr="00A64F5E">
        <w:rPr>
          <w:rFonts w:ascii="Arial" w:hAnsi="Arial" w:cs="Arial"/>
          <w:color w:val="FF0000"/>
          <w:sz w:val="28"/>
          <w:szCs w:val="28"/>
        </w:rPr>
        <w:t>[</w:t>
      </w:r>
      <w:r w:rsidR="69B87992" w:rsidRPr="002973E3">
        <w:rPr>
          <w:rFonts w:ascii="Arial" w:hAnsi="Arial" w:cs="Arial"/>
          <w:color w:val="FF0000"/>
          <w:sz w:val="28"/>
          <w:szCs w:val="28"/>
        </w:rPr>
        <w:t xml:space="preserve">Even if you view that </w:t>
      </w:r>
      <w:r w:rsidR="007C61A4">
        <w:rPr>
          <w:rFonts w:ascii="Arial" w:hAnsi="Arial" w:cs="Arial"/>
          <w:color w:val="FF0000"/>
          <w:sz w:val="28"/>
          <w:szCs w:val="28"/>
        </w:rPr>
        <w:t>[person’s name]</w:t>
      </w:r>
      <w:r w:rsidR="69B87992" w:rsidRPr="002973E3">
        <w:rPr>
          <w:rFonts w:ascii="Arial" w:hAnsi="Arial" w:cs="Arial"/>
          <w:color w:val="FF0000"/>
          <w:sz w:val="28"/>
          <w:szCs w:val="28"/>
        </w:rPr>
        <w:t xml:space="preserve"> do</w:t>
      </w:r>
      <w:r w:rsidR="007C61A4">
        <w:rPr>
          <w:rFonts w:ascii="Arial" w:hAnsi="Arial" w:cs="Arial"/>
          <w:color w:val="FF0000"/>
          <w:sz w:val="28"/>
          <w:szCs w:val="28"/>
        </w:rPr>
        <w:t>es</w:t>
      </w:r>
      <w:r w:rsidR="69B87992" w:rsidRPr="002973E3">
        <w:rPr>
          <w:rFonts w:ascii="Arial" w:hAnsi="Arial" w:cs="Arial"/>
          <w:color w:val="FF0000"/>
          <w:sz w:val="28"/>
          <w:szCs w:val="28"/>
        </w:rPr>
        <w:t xml:space="preserve"> not score sufficiently under the checklist criteria to be eligible for a full assessment, the National</w:t>
      </w:r>
      <w:r w:rsidR="53ECA51D" w:rsidRPr="002973E3">
        <w:rPr>
          <w:rFonts w:ascii="Arial" w:hAnsi="Arial" w:cs="Arial"/>
          <w:color w:val="FF0000"/>
          <w:sz w:val="28"/>
          <w:szCs w:val="28"/>
        </w:rPr>
        <w:t xml:space="preserve"> Framework </w:t>
      </w:r>
      <w:r w:rsidR="69B87992" w:rsidRPr="002973E3">
        <w:rPr>
          <w:rFonts w:ascii="Arial" w:hAnsi="Arial" w:cs="Arial"/>
          <w:color w:val="FF0000"/>
          <w:sz w:val="28"/>
          <w:szCs w:val="28"/>
        </w:rPr>
        <w:t xml:space="preserve">makes clear at paragraph 114 </w:t>
      </w:r>
      <w:r w:rsidR="5FBBE306" w:rsidRPr="002973E3">
        <w:rPr>
          <w:rFonts w:ascii="Arial" w:hAnsi="Arial" w:cs="Arial"/>
          <w:color w:val="FF0000"/>
          <w:sz w:val="28"/>
          <w:szCs w:val="28"/>
        </w:rPr>
        <w:t xml:space="preserve">that there may be circumstances where a full assessment for NHS CHC is appropriate even if the individual does not apparently meet the indicated threshold. I feel that </w:t>
      </w:r>
      <w:r w:rsidR="0082566A">
        <w:rPr>
          <w:rFonts w:ascii="Arial" w:hAnsi="Arial" w:cs="Arial"/>
          <w:color w:val="FF0000"/>
          <w:sz w:val="28"/>
          <w:szCs w:val="28"/>
        </w:rPr>
        <w:t>they</w:t>
      </w:r>
      <w:r w:rsidR="5FBBE306" w:rsidRPr="002973E3">
        <w:rPr>
          <w:rFonts w:ascii="Arial" w:hAnsi="Arial" w:cs="Arial"/>
          <w:color w:val="FF0000"/>
          <w:sz w:val="28"/>
          <w:szCs w:val="28"/>
        </w:rPr>
        <w:t xml:space="preserve"> should be </w:t>
      </w:r>
      <w:r w:rsidR="7EB0DCAA" w:rsidRPr="002973E3">
        <w:rPr>
          <w:rFonts w:ascii="Arial" w:hAnsi="Arial" w:cs="Arial"/>
          <w:color w:val="FF0000"/>
          <w:sz w:val="28"/>
          <w:szCs w:val="28"/>
        </w:rPr>
        <w:t xml:space="preserve">given the opportunity to have a full assessment as the nature of </w:t>
      </w:r>
      <w:r w:rsidR="0082566A">
        <w:rPr>
          <w:rFonts w:ascii="Arial" w:hAnsi="Arial" w:cs="Arial"/>
          <w:color w:val="FF0000"/>
          <w:sz w:val="28"/>
          <w:szCs w:val="28"/>
        </w:rPr>
        <w:t>their</w:t>
      </w:r>
      <w:r w:rsidR="0082566A" w:rsidRPr="002973E3">
        <w:rPr>
          <w:rFonts w:ascii="Arial" w:hAnsi="Arial" w:cs="Arial"/>
          <w:color w:val="FF0000"/>
          <w:sz w:val="28"/>
          <w:szCs w:val="28"/>
        </w:rPr>
        <w:t xml:space="preserve"> </w:t>
      </w:r>
      <w:r w:rsidR="7EB0DCAA" w:rsidRPr="002973E3">
        <w:rPr>
          <w:rFonts w:ascii="Arial" w:hAnsi="Arial" w:cs="Arial"/>
          <w:color w:val="FF0000"/>
          <w:sz w:val="28"/>
          <w:szCs w:val="28"/>
        </w:rPr>
        <w:t xml:space="preserve">condition means that </w:t>
      </w:r>
      <w:r w:rsidR="0082566A">
        <w:rPr>
          <w:rFonts w:ascii="Arial" w:hAnsi="Arial" w:cs="Arial"/>
          <w:color w:val="FF0000"/>
          <w:sz w:val="28"/>
          <w:szCs w:val="28"/>
        </w:rPr>
        <w:t>their</w:t>
      </w:r>
      <w:r w:rsidR="0082566A" w:rsidRPr="002973E3">
        <w:rPr>
          <w:rFonts w:ascii="Arial" w:hAnsi="Arial" w:cs="Arial"/>
          <w:color w:val="FF0000"/>
          <w:sz w:val="28"/>
          <w:szCs w:val="28"/>
        </w:rPr>
        <w:t xml:space="preserve"> </w:t>
      </w:r>
      <w:r w:rsidR="7EB0DCAA" w:rsidRPr="002973E3">
        <w:rPr>
          <w:rFonts w:ascii="Arial" w:hAnsi="Arial" w:cs="Arial"/>
          <w:color w:val="FF0000"/>
          <w:sz w:val="28"/>
          <w:szCs w:val="28"/>
        </w:rPr>
        <w:t xml:space="preserve">needs cannot be appropriately met under the Care </w:t>
      </w:r>
      <w:proofErr w:type="gramStart"/>
      <w:r w:rsidR="7EB0DCAA" w:rsidRPr="002973E3">
        <w:rPr>
          <w:rFonts w:ascii="Arial" w:hAnsi="Arial" w:cs="Arial"/>
          <w:color w:val="FF0000"/>
          <w:sz w:val="28"/>
          <w:szCs w:val="28"/>
        </w:rPr>
        <w:t>Act</w:t>
      </w:r>
      <w:proofErr w:type="gramEnd"/>
      <w:r w:rsidR="7EB0DCAA" w:rsidRPr="002973E3">
        <w:rPr>
          <w:rFonts w:ascii="Arial" w:hAnsi="Arial" w:cs="Arial"/>
          <w:color w:val="FF0000"/>
          <w:sz w:val="28"/>
          <w:szCs w:val="28"/>
        </w:rPr>
        <w:t xml:space="preserve"> and </w:t>
      </w:r>
      <w:r w:rsidR="0082566A">
        <w:rPr>
          <w:rFonts w:ascii="Arial" w:hAnsi="Arial" w:cs="Arial"/>
          <w:color w:val="FF0000"/>
          <w:sz w:val="28"/>
          <w:szCs w:val="28"/>
        </w:rPr>
        <w:t>they</w:t>
      </w:r>
      <w:r w:rsidR="7EB0DCAA" w:rsidRPr="002973E3">
        <w:rPr>
          <w:rFonts w:ascii="Arial" w:hAnsi="Arial" w:cs="Arial"/>
          <w:color w:val="FF0000"/>
          <w:sz w:val="28"/>
          <w:szCs w:val="28"/>
        </w:rPr>
        <w:t xml:space="preserve"> require </w:t>
      </w:r>
      <w:r w:rsidR="08AA6DF8" w:rsidRPr="002973E3">
        <w:rPr>
          <w:rFonts w:ascii="Arial" w:hAnsi="Arial" w:cs="Arial"/>
          <w:color w:val="FF0000"/>
          <w:sz w:val="28"/>
          <w:szCs w:val="28"/>
        </w:rPr>
        <w:t xml:space="preserve">Continuing Healthcare to properly manage </w:t>
      </w:r>
      <w:r w:rsidR="0082566A">
        <w:rPr>
          <w:rFonts w:ascii="Arial" w:hAnsi="Arial" w:cs="Arial"/>
          <w:color w:val="FF0000"/>
          <w:sz w:val="28"/>
          <w:szCs w:val="28"/>
        </w:rPr>
        <w:t>their</w:t>
      </w:r>
      <w:r w:rsidR="0082566A" w:rsidRPr="002973E3">
        <w:rPr>
          <w:rFonts w:ascii="Arial" w:hAnsi="Arial" w:cs="Arial"/>
          <w:color w:val="FF0000"/>
          <w:sz w:val="28"/>
          <w:szCs w:val="28"/>
        </w:rPr>
        <w:t xml:space="preserve"> </w:t>
      </w:r>
      <w:r w:rsidR="08AA6DF8" w:rsidRPr="002973E3">
        <w:rPr>
          <w:rFonts w:ascii="Arial" w:hAnsi="Arial" w:cs="Arial"/>
          <w:color w:val="FF0000"/>
          <w:sz w:val="28"/>
          <w:szCs w:val="28"/>
        </w:rPr>
        <w:t xml:space="preserve">condition and the impact that it has on </w:t>
      </w:r>
      <w:r w:rsidR="0082566A">
        <w:rPr>
          <w:rFonts w:ascii="Arial" w:hAnsi="Arial" w:cs="Arial"/>
          <w:color w:val="FF0000"/>
          <w:sz w:val="28"/>
          <w:szCs w:val="28"/>
        </w:rPr>
        <w:t>their</w:t>
      </w:r>
      <w:r w:rsidR="0082566A" w:rsidRPr="002973E3">
        <w:rPr>
          <w:rFonts w:ascii="Arial" w:hAnsi="Arial" w:cs="Arial"/>
          <w:color w:val="FF0000"/>
          <w:sz w:val="28"/>
          <w:szCs w:val="28"/>
        </w:rPr>
        <w:t xml:space="preserve"> </w:t>
      </w:r>
      <w:r w:rsidR="08AA6DF8" w:rsidRPr="002973E3">
        <w:rPr>
          <w:rFonts w:ascii="Arial" w:hAnsi="Arial" w:cs="Arial"/>
          <w:color w:val="FF0000"/>
          <w:sz w:val="28"/>
          <w:szCs w:val="28"/>
        </w:rPr>
        <w:t>daily living.</w:t>
      </w:r>
      <w:r w:rsidR="7F83FDD9" w:rsidRPr="002973E3">
        <w:rPr>
          <w:rFonts w:ascii="Arial" w:hAnsi="Arial" w:cs="Arial"/>
          <w:color w:val="FF0000"/>
          <w:sz w:val="28"/>
          <w:szCs w:val="28"/>
        </w:rPr>
        <w:t>]</w:t>
      </w:r>
      <w:r w:rsidR="69B87992" w:rsidRPr="00A64F5E">
        <w:rPr>
          <w:rFonts w:ascii="Arial" w:hAnsi="Arial" w:cs="Arial"/>
          <w:sz w:val="28"/>
          <w:szCs w:val="28"/>
        </w:rPr>
        <w:t xml:space="preserve">  </w:t>
      </w:r>
      <w:r w:rsidR="00D042C8" w:rsidRPr="00A64F5E">
        <w:rPr>
          <w:rFonts w:ascii="Arial" w:hAnsi="Arial" w:cs="Arial"/>
          <w:sz w:val="28"/>
          <w:szCs w:val="28"/>
        </w:rPr>
        <w:br/>
      </w:r>
      <w:r w:rsidR="00D042C8" w:rsidRPr="00A64F5E">
        <w:rPr>
          <w:rFonts w:ascii="Arial" w:hAnsi="Arial" w:cs="Arial"/>
          <w:sz w:val="28"/>
          <w:szCs w:val="28"/>
        </w:rPr>
        <w:br/>
      </w:r>
      <w:r w:rsidR="005759DF" w:rsidRPr="00A64F5E">
        <w:rPr>
          <w:rFonts w:ascii="Arial" w:hAnsi="Arial" w:cs="Arial"/>
          <w:sz w:val="28"/>
          <w:szCs w:val="28"/>
          <w:lang w:val="en"/>
        </w:rPr>
        <w:t xml:space="preserve">Given the </w:t>
      </w:r>
      <w:r w:rsidR="005759DF" w:rsidRPr="00A64F5E">
        <w:rPr>
          <w:rFonts w:ascii="Arial" w:hAnsi="Arial" w:cs="Arial"/>
          <w:color w:val="000000" w:themeColor="text1"/>
          <w:sz w:val="28"/>
          <w:szCs w:val="28"/>
          <w:lang w:val="en"/>
        </w:rPr>
        <w:t>nature of</w:t>
      </w:r>
      <w:r w:rsidR="00383063" w:rsidRPr="00A64F5E">
        <w:rPr>
          <w:rFonts w:ascii="Arial" w:hAnsi="Arial" w:cs="Arial"/>
          <w:color w:val="000000" w:themeColor="text1"/>
          <w:sz w:val="28"/>
          <w:szCs w:val="28"/>
          <w:lang w:val="en"/>
        </w:rPr>
        <w:t xml:space="preserve"> </w:t>
      </w:r>
      <w:r w:rsidR="0082566A" w:rsidRPr="000A2545">
        <w:rPr>
          <w:rFonts w:ascii="Arial" w:hAnsi="Arial" w:cs="Arial"/>
          <w:color w:val="FF0000"/>
          <w:sz w:val="28"/>
          <w:szCs w:val="28"/>
          <w:lang w:val="en"/>
        </w:rPr>
        <w:t>[person’s name]</w:t>
      </w:r>
      <w:r w:rsidR="0082566A">
        <w:rPr>
          <w:rFonts w:ascii="Arial" w:hAnsi="Arial" w:cs="Arial"/>
          <w:color w:val="000000" w:themeColor="text1"/>
          <w:sz w:val="28"/>
          <w:szCs w:val="28"/>
          <w:lang w:val="en"/>
        </w:rPr>
        <w:t>’s</w:t>
      </w:r>
      <w:r w:rsidR="0082566A" w:rsidRPr="00A64F5E">
        <w:rPr>
          <w:rFonts w:ascii="Arial" w:hAnsi="Arial" w:cs="Arial"/>
          <w:color w:val="000000" w:themeColor="text1"/>
          <w:sz w:val="28"/>
          <w:szCs w:val="28"/>
          <w:lang w:val="en"/>
        </w:rPr>
        <w:t xml:space="preserve"> </w:t>
      </w:r>
      <w:r w:rsidR="007C4BAC" w:rsidRPr="00A64F5E">
        <w:rPr>
          <w:rFonts w:ascii="Arial" w:hAnsi="Arial" w:cs="Arial"/>
          <w:color w:val="000000" w:themeColor="text1"/>
          <w:sz w:val="28"/>
          <w:szCs w:val="28"/>
          <w:lang w:val="en"/>
        </w:rPr>
        <w:t xml:space="preserve">needs, </w:t>
      </w:r>
      <w:r w:rsidR="000A2545">
        <w:rPr>
          <w:rFonts w:ascii="Arial" w:hAnsi="Arial" w:cs="Arial"/>
          <w:color w:val="000000" w:themeColor="text1"/>
          <w:sz w:val="28"/>
          <w:szCs w:val="28"/>
          <w:lang w:val="en"/>
        </w:rPr>
        <w:t>they</w:t>
      </w:r>
      <w:r w:rsidR="007C4BAC" w:rsidRPr="00A64F5E">
        <w:rPr>
          <w:rFonts w:ascii="Arial" w:hAnsi="Arial" w:cs="Arial"/>
          <w:color w:val="000000" w:themeColor="text1"/>
          <w:sz w:val="28"/>
          <w:szCs w:val="28"/>
          <w:lang w:val="en"/>
        </w:rPr>
        <w:t xml:space="preserve"> </w:t>
      </w:r>
      <w:r w:rsidR="005759DF" w:rsidRPr="00A64F5E">
        <w:rPr>
          <w:rFonts w:ascii="Arial" w:hAnsi="Arial" w:cs="Arial"/>
          <w:color w:val="000000" w:themeColor="text1"/>
          <w:sz w:val="28"/>
          <w:szCs w:val="28"/>
          <w:lang w:val="en"/>
        </w:rPr>
        <w:t>should</w:t>
      </w:r>
      <w:r w:rsidR="00383063" w:rsidRPr="00A64F5E">
        <w:rPr>
          <w:rFonts w:ascii="Arial" w:hAnsi="Arial" w:cs="Arial"/>
          <w:color w:val="000000" w:themeColor="text1"/>
          <w:sz w:val="28"/>
          <w:szCs w:val="28"/>
          <w:lang w:val="en"/>
        </w:rPr>
        <w:t xml:space="preserve"> </w:t>
      </w:r>
      <w:r w:rsidR="00383063" w:rsidRPr="00A64F5E">
        <w:rPr>
          <w:rFonts w:ascii="Arial" w:hAnsi="Arial" w:cs="Arial"/>
          <w:sz w:val="28"/>
          <w:szCs w:val="28"/>
          <w:lang w:val="en"/>
        </w:rPr>
        <w:t>therefore</w:t>
      </w:r>
      <w:r w:rsidR="007C4BAC" w:rsidRPr="00A64F5E">
        <w:rPr>
          <w:rFonts w:ascii="Arial" w:hAnsi="Arial" w:cs="Arial"/>
          <w:sz w:val="28"/>
          <w:szCs w:val="28"/>
          <w:lang w:val="en"/>
        </w:rPr>
        <w:t xml:space="preserve"> proceed to a full assessment for NHS CHC.</w:t>
      </w:r>
    </w:p>
    <w:p w14:paraId="29F6C764" w14:textId="77777777" w:rsidR="00FA5484" w:rsidRDefault="00FA5484" w:rsidP="00EC0588">
      <w:pPr>
        <w:pStyle w:val="paragraph"/>
        <w:spacing w:before="0" w:beforeAutospacing="0" w:after="0" w:afterAutospacing="0"/>
        <w:textAlignment w:val="baseline"/>
        <w:rPr>
          <w:rFonts w:ascii="Arial" w:hAnsi="Arial" w:cs="Arial"/>
          <w:sz w:val="28"/>
          <w:szCs w:val="28"/>
          <w:lang w:val="en"/>
        </w:rPr>
      </w:pPr>
    </w:p>
    <w:p w14:paraId="636C4942" w14:textId="77777777" w:rsidR="00FA5484" w:rsidRPr="0086014C" w:rsidRDefault="00FA5484" w:rsidP="00FA5484">
      <w:pPr>
        <w:spacing w:after="160" w:line="256" w:lineRule="auto"/>
        <w:rPr>
          <w:rStyle w:val="normaltextrun"/>
          <w:rFonts w:cs="Arial"/>
          <w:b/>
          <w:bCs/>
          <w:sz w:val="28"/>
          <w:szCs w:val="28"/>
          <w:u w:val="single"/>
        </w:rPr>
      </w:pPr>
      <w:r w:rsidRPr="0086014C">
        <w:rPr>
          <w:rStyle w:val="normaltextrun"/>
          <w:rFonts w:cs="Arial"/>
          <w:b/>
          <w:bCs/>
          <w:sz w:val="28"/>
          <w:szCs w:val="28"/>
          <w:u w:val="single"/>
        </w:rPr>
        <w:t xml:space="preserve">Relevant law </w:t>
      </w:r>
    </w:p>
    <w:p w14:paraId="2DB42CBA" w14:textId="77CCB1F0" w:rsidR="00330EAB" w:rsidRPr="00C07A14" w:rsidRDefault="00C07A14" w:rsidP="00FA5484">
      <w:pPr>
        <w:spacing w:after="160" w:line="256" w:lineRule="auto"/>
        <w:rPr>
          <w:rFonts w:cs="Arial"/>
          <w:sz w:val="28"/>
          <w:szCs w:val="28"/>
          <w:u w:val="single"/>
          <w:lang w:val="en"/>
        </w:rPr>
      </w:pPr>
      <w:r w:rsidRPr="00C07A14">
        <w:rPr>
          <w:rFonts w:cs="Arial"/>
          <w:sz w:val="28"/>
          <w:szCs w:val="28"/>
          <w:u w:val="single"/>
          <w:lang w:val="en"/>
        </w:rPr>
        <w:t>Review of Checklist</w:t>
      </w:r>
    </w:p>
    <w:p w14:paraId="4C435253" w14:textId="4C211F22" w:rsidR="00FA5484" w:rsidRPr="00A64F5E" w:rsidRDefault="00FA5484" w:rsidP="00FA5484">
      <w:pPr>
        <w:spacing w:after="160" w:line="256" w:lineRule="auto"/>
        <w:rPr>
          <w:rFonts w:cs="Arial"/>
          <w:sz w:val="28"/>
          <w:szCs w:val="28"/>
          <w:lang w:val="en"/>
        </w:rPr>
      </w:pPr>
      <w:r>
        <w:rPr>
          <w:rFonts w:cs="Arial"/>
          <w:sz w:val="28"/>
          <w:szCs w:val="28"/>
          <w:lang w:val="en"/>
        </w:rPr>
        <w:t xml:space="preserve">Paras. 132-133 of the National Framework state:   </w:t>
      </w:r>
    </w:p>
    <w:p w14:paraId="4DBA22D4" w14:textId="77777777" w:rsidR="00FA5484" w:rsidRPr="00067558" w:rsidRDefault="00FA5484" w:rsidP="00FA5484">
      <w:pPr>
        <w:spacing w:after="160" w:line="256" w:lineRule="auto"/>
        <w:rPr>
          <w:rFonts w:cs="Arial"/>
          <w:i/>
          <w:iCs/>
          <w:sz w:val="28"/>
          <w:szCs w:val="28"/>
        </w:rPr>
      </w:pPr>
      <w:r>
        <w:rPr>
          <w:rFonts w:cs="Arial"/>
          <w:i/>
          <w:iCs/>
          <w:sz w:val="28"/>
          <w:szCs w:val="28"/>
        </w:rPr>
        <w:t xml:space="preserve">132. </w:t>
      </w:r>
      <w:r w:rsidRPr="00067558">
        <w:rPr>
          <w:rFonts w:cs="Arial"/>
          <w:i/>
          <w:iCs/>
          <w:sz w:val="28"/>
          <w:szCs w:val="28"/>
        </w:rPr>
        <w:t xml:space="preserve">If an individual has been screened out following completion of the Checklist, they may ask the ICB to reconsider the Checklist outcome. The ICB should give this request due consideration, taking account of all the information available, and/or including additional information from the individual or carer, though there is no obligation for the ICB to undertake a further Checklist. </w:t>
      </w:r>
    </w:p>
    <w:p w14:paraId="78D6EF56" w14:textId="77777777" w:rsidR="00FA5484" w:rsidRDefault="00FA5484" w:rsidP="00FA5484">
      <w:pPr>
        <w:spacing w:after="160" w:line="256" w:lineRule="auto"/>
        <w:rPr>
          <w:rFonts w:cs="Arial"/>
          <w:i/>
          <w:iCs/>
          <w:sz w:val="28"/>
          <w:szCs w:val="28"/>
        </w:rPr>
      </w:pPr>
      <w:r>
        <w:rPr>
          <w:rFonts w:cs="Arial"/>
          <w:i/>
          <w:iCs/>
          <w:sz w:val="28"/>
          <w:szCs w:val="28"/>
        </w:rPr>
        <w:lastRenderedPageBreak/>
        <w:t xml:space="preserve">133. </w:t>
      </w:r>
      <w:r w:rsidRPr="00067558">
        <w:rPr>
          <w:rFonts w:cs="Arial"/>
          <w:i/>
          <w:iCs/>
          <w:sz w:val="28"/>
          <w:szCs w:val="28"/>
        </w:rPr>
        <w:t>A clear and written response should be given including the individual’s (and, where appropriate, their representative’s) rights under the NHS complaints procedure if they remain dissatisfied with the position.</w:t>
      </w:r>
    </w:p>
    <w:p w14:paraId="68A8ABA7" w14:textId="77777777" w:rsidR="00FA5484" w:rsidRPr="007E2FDC" w:rsidRDefault="00FA5484" w:rsidP="00FA5484">
      <w:pPr>
        <w:spacing w:after="160" w:line="256" w:lineRule="auto"/>
        <w:rPr>
          <w:rFonts w:cs="Arial"/>
          <w:sz w:val="28"/>
          <w:szCs w:val="28"/>
          <w:u w:val="single"/>
        </w:rPr>
      </w:pPr>
      <w:r w:rsidRPr="007E2FDC">
        <w:rPr>
          <w:rFonts w:cs="Arial"/>
          <w:sz w:val="28"/>
          <w:szCs w:val="28"/>
          <w:u w:val="single"/>
        </w:rPr>
        <w:t>Threshold for full assessment</w:t>
      </w:r>
    </w:p>
    <w:p w14:paraId="627345FF" w14:textId="286386C3" w:rsidR="00FA5484" w:rsidRPr="00FD7791" w:rsidRDefault="00FA5484" w:rsidP="00FA5484">
      <w:pPr>
        <w:spacing w:after="160" w:line="256" w:lineRule="auto"/>
        <w:rPr>
          <w:rFonts w:cs="Arial"/>
          <w:b/>
          <w:bCs/>
          <w:sz w:val="28"/>
          <w:szCs w:val="28"/>
        </w:rPr>
      </w:pPr>
      <w:r>
        <w:rPr>
          <w:rFonts w:cs="Arial"/>
          <w:sz w:val="28"/>
          <w:szCs w:val="28"/>
        </w:rPr>
        <w:t xml:space="preserve">Paras. 19 of </w:t>
      </w:r>
      <w:r w:rsidRPr="00D55D18">
        <w:rPr>
          <w:rFonts w:cs="Arial"/>
          <w:sz w:val="28"/>
          <w:szCs w:val="28"/>
        </w:rPr>
        <w:t>NHS continuing healthcare checklist guidance</w:t>
      </w:r>
      <w:r>
        <w:rPr>
          <w:rFonts w:cs="Arial"/>
          <w:sz w:val="28"/>
          <w:szCs w:val="28"/>
        </w:rPr>
        <w:t xml:space="preserve"> 2022 states:</w:t>
      </w:r>
    </w:p>
    <w:p w14:paraId="7B512884" w14:textId="77777777" w:rsidR="00FA5484" w:rsidRPr="00F32EC6" w:rsidRDefault="00FA5484" w:rsidP="00FA5484">
      <w:pPr>
        <w:spacing w:after="160" w:line="256" w:lineRule="auto"/>
        <w:rPr>
          <w:rFonts w:cs="Arial"/>
          <w:i/>
          <w:iCs/>
          <w:sz w:val="28"/>
          <w:szCs w:val="28"/>
        </w:rPr>
      </w:pPr>
      <w:r w:rsidRPr="00F32EC6">
        <w:rPr>
          <w:rFonts w:cs="Arial"/>
          <w:i/>
          <w:iCs/>
          <w:sz w:val="28"/>
          <w:szCs w:val="28"/>
        </w:rPr>
        <w:t>19. A full assessment for NHS continuing healthcare is required if one of the following criteria is met:</w:t>
      </w:r>
    </w:p>
    <w:p w14:paraId="738C4AD5" w14:textId="77777777" w:rsidR="00FA5484" w:rsidRPr="00F32EC6" w:rsidRDefault="00FA5484" w:rsidP="00FA5484">
      <w:pPr>
        <w:numPr>
          <w:ilvl w:val="0"/>
          <w:numId w:val="13"/>
        </w:numPr>
        <w:spacing w:after="160" w:line="256" w:lineRule="auto"/>
        <w:rPr>
          <w:rFonts w:cs="Arial"/>
          <w:i/>
          <w:iCs/>
          <w:sz w:val="28"/>
          <w:szCs w:val="28"/>
        </w:rPr>
      </w:pPr>
      <w:r w:rsidRPr="00F32EC6">
        <w:rPr>
          <w:rFonts w:cs="Arial"/>
          <w:i/>
          <w:iCs/>
          <w:sz w:val="28"/>
          <w:szCs w:val="28"/>
        </w:rPr>
        <w:t>2 or more domains are selected in column A</w:t>
      </w:r>
    </w:p>
    <w:p w14:paraId="681FC962" w14:textId="77777777" w:rsidR="00FA5484" w:rsidRPr="00F32EC6" w:rsidRDefault="00FA5484" w:rsidP="00FA5484">
      <w:pPr>
        <w:numPr>
          <w:ilvl w:val="0"/>
          <w:numId w:val="13"/>
        </w:numPr>
        <w:spacing w:after="160" w:line="256" w:lineRule="auto"/>
        <w:rPr>
          <w:rFonts w:cs="Arial"/>
          <w:i/>
          <w:iCs/>
          <w:sz w:val="28"/>
          <w:szCs w:val="28"/>
        </w:rPr>
      </w:pPr>
      <w:r w:rsidRPr="00F32EC6">
        <w:rPr>
          <w:rFonts w:cs="Arial"/>
          <w:i/>
          <w:iCs/>
          <w:sz w:val="28"/>
          <w:szCs w:val="28"/>
        </w:rPr>
        <w:t>5 or more domains are selected in column B, or one is selected in A and 4 in B</w:t>
      </w:r>
    </w:p>
    <w:p w14:paraId="267DA61F" w14:textId="77777777" w:rsidR="00FA5484" w:rsidRDefault="00FA5484" w:rsidP="00FA5484">
      <w:pPr>
        <w:numPr>
          <w:ilvl w:val="0"/>
          <w:numId w:val="13"/>
        </w:numPr>
        <w:spacing w:after="160" w:line="256" w:lineRule="auto"/>
        <w:rPr>
          <w:rFonts w:cs="Arial"/>
          <w:i/>
          <w:iCs/>
          <w:sz w:val="28"/>
          <w:szCs w:val="28"/>
        </w:rPr>
      </w:pPr>
      <w:r w:rsidRPr="00F32EC6">
        <w:rPr>
          <w:rFonts w:cs="Arial"/>
          <w:i/>
          <w:iCs/>
          <w:sz w:val="28"/>
          <w:szCs w:val="28"/>
        </w:rPr>
        <w:t>one domain is selected in column A in one of the boxes marked with an asterisk (meaning those domains that carry a priority level in the </w:t>
      </w:r>
      <w:hyperlink r:id="rId17" w:history="1">
        <w:r w:rsidRPr="00F32EC6">
          <w:rPr>
            <w:rStyle w:val="Hyperlink"/>
            <w:rFonts w:cs="Arial"/>
            <w:i/>
            <w:iCs/>
            <w:sz w:val="28"/>
            <w:szCs w:val="28"/>
          </w:rPr>
          <w:t>decision support tool</w:t>
        </w:r>
      </w:hyperlink>
      <w:r w:rsidRPr="00F32EC6">
        <w:rPr>
          <w:rFonts w:cs="Arial"/>
          <w:i/>
          <w:iCs/>
          <w:sz w:val="28"/>
          <w:szCs w:val="28"/>
        </w:rPr>
        <w:t>) with any number of selections in the other 2 columns</w:t>
      </w:r>
    </w:p>
    <w:p w14:paraId="12937D3D" w14:textId="000986E7" w:rsidR="00FD0679" w:rsidRPr="00FD0679" w:rsidRDefault="00FD0679" w:rsidP="00FD0679">
      <w:pPr>
        <w:spacing w:after="160" w:line="256" w:lineRule="auto"/>
        <w:rPr>
          <w:rFonts w:cs="Arial"/>
          <w:sz w:val="28"/>
          <w:szCs w:val="28"/>
        </w:rPr>
      </w:pPr>
      <w:r>
        <w:rPr>
          <w:rFonts w:cs="Arial"/>
          <w:sz w:val="28"/>
          <w:szCs w:val="28"/>
        </w:rPr>
        <w:t>Furthermore, p</w:t>
      </w:r>
      <w:r w:rsidRPr="00FD0679">
        <w:rPr>
          <w:rFonts w:cs="Arial"/>
          <w:sz w:val="28"/>
          <w:szCs w:val="28"/>
        </w:rPr>
        <w:t xml:space="preserve">ara. 114 of the National Framework states: </w:t>
      </w:r>
    </w:p>
    <w:p w14:paraId="39AD4983" w14:textId="3F385A0A" w:rsidR="00FD0679" w:rsidRDefault="00FD0679" w:rsidP="00FD0679">
      <w:pPr>
        <w:spacing w:after="160" w:line="256" w:lineRule="auto"/>
        <w:rPr>
          <w:rFonts w:cs="Arial"/>
          <w:i/>
          <w:iCs/>
          <w:sz w:val="28"/>
          <w:szCs w:val="28"/>
        </w:rPr>
      </w:pPr>
      <w:r w:rsidRPr="00FD0679">
        <w:rPr>
          <w:rFonts w:cs="Arial"/>
          <w:i/>
          <w:iCs/>
          <w:sz w:val="28"/>
          <w:szCs w:val="28"/>
        </w:rPr>
        <w:t xml:space="preserve">“The Checklist threshold at this stage of the process has intentionally been set low, </w:t>
      </w:r>
      <w:proofErr w:type="gramStart"/>
      <w:r w:rsidRPr="00FD0679">
        <w:rPr>
          <w:rFonts w:cs="Arial"/>
          <w:i/>
          <w:iCs/>
          <w:sz w:val="28"/>
          <w:szCs w:val="28"/>
        </w:rPr>
        <w:t>in order to</w:t>
      </w:r>
      <w:proofErr w:type="gramEnd"/>
      <w:r w:rsidRPr="00FD0679">
        <w:rPr>
          <w:rFonts w:cs="Arial"/>
          <w:i/>
          <w:iCs/>
          <w:sz w:val="28"/>
          <w:szCs w:val="28"/>
        </w:rPr>
        <w:t xml:space="preserve"> ensure that all those who require a full assessment of eligibility have this opportunity. There may, very occasionally, be exceptional circumstances where a full assessment of eligibility for NHS Continuing Healthcare is appropriate even though the individual does not apparently meet the indicated threshold.”</w:t>
      </w:r>
    </w:p>
    <w:p w14:paraId="56205AA4" w14:textId="071CAC47" w:rsidR="00C07A14" w:rsidRPr="00C07A14" w:rsidRDefault="00C07A14" w:rsidP="00FD0679">
      <w:pPr>
        <w:spacing w:after="160" w:line="256" w:lineRule="auto"/>
        <w:rPr>
          <w:rFonts w:cs="Arial"/>
          <w:sz w:val="28"/>
          <w:szCs w:val="28"/>
          <w:u w:val="single"/>
        </w:rPr>
      </w:pPr>
      <w:r w:rsidRPr="00C07A14">
        <w:rPr>
          <w:rFonts w:cs="Arial"/>
          <w:sz w:val="28"/>
          <w:szCs w:val="28"/>
          <w:u w:val="single"/>
        </w:rPr>
        <w:t xml:space="preserve">Well managed needs </w:t>
      </w:r>
    </w:p>
    <w:p w14:paraId="7F8A5DC2" w14:textId="6A3A42E5" w:rsidR="00C07A14" w:rsidRPr="00C07A14" w:rsidRDefault="00C07A14" w:rsidP="00FD0679">
      <w:pPr>
        <w:spacing w:after="160" w:line="256" w:lineRule="auto"/>
        <w:rPr>
          <w:rFonts w:cs="Arial"/>
          <w:sz w:val="28"/>
          <w:szCs w:val="28"/>
        </w:rPr>
      </w:pPr>
      <w:r w:rsidRPr="00C07A14">
        <w:rPr>
          <w:rFonts w:cs="Arial"/>
          <w:sz w:val="28"/>
          <w:szCs w:val="28"/>
        </w:rPr>
        <w:t xml:space="preserve">Para. </w:t>
      </w:r>
      <w:r w:rsidR="00054F08">
        <w:rPr>
          <w:rFonts w:cs="Arial"/>
          <w:sz w:val="28"/>
          <w:szCs w:val="28"/>
        </w:rPr>
        <w:t>128 of the National Framework confirms that para. 16</w:t>
      </w:r>
      <w:r w:rsidR="0007328C">
        <w:rPr>
          <w:rFonts w:cs="Arial"/>
          <w:sz w:val="28"/>
          <w:szCs w:val="28"/>
        </w:rPr>
        <w:t>2</w:t>
      </w:r>
      <w:r w:rsidR="00054F08">
        <w:rPr>
          <w:rFonts w:cs="Arial"/>
          <w:sz w:val="28"/>
          <w:szCs w:val="28"/>
        </w:rPr>
        <w:t xml:space="preserve"> of the Framework also applies to the </w:t>
      </w:r>
      <w:r w:rsidR="00D47693">
        <w:rPr>
          <w:rFonts w:cs="Arial"/>
          <w:sz w:val="28"/>
          <w:szCs w:val="28"/>
        </w:rPr>
        <w:t>Checklist process, namely:</w:t>
      </w:r>
    </w:p>
    <w:p w14:paraId="7EAE5997" w14:textId="7209DDAE" w:rsidR="00C07A14" w:rsidRPr="00F32EC6" w:rsidRDefault="00C07A14" w:rsidP="00FD0679">
      <w:pPr>
        <w:spacing w:after="160" w:line="256" w:lineRule="auto"/>
        <w:rPr>
          <w:rFonts w:cs="Arial"/>
          <w:i/>
          <w:iCs/>
          <w:sz w:val="28"/>
          <w:szCs w:val="28"/>
        </w:rPr>
      </w:pPr>
      <w:r w:rsidRPr="00C07A14">
        <w:rPr>
          <w:rFonts w:cs="Arial"/>
          <w:i/>
          <w:iCs/>
          <w:sz w:val="28"/>
          <w:szCs w:val="28"/>
        </w:rPr>
        <w:t>The decision-making rationale should not marginalise a need just because it is successfully managed: well-managed needs are still needs. Only where the successful management of a healthcare need has permanently reduced or removed an ongoing need, such that the active management of this need is reduced or no longer required, will this have a bearing on NHS Continuing Healthcare eligibility.</w:t>
      </w:r>
    </w:p>
    <w:p w14:paraId="322E4578" w14:textId="77777777" w:rsidR="00FA5484" w:rsidRPr="00FA5484" w:rsidRDefault="00FA5484" w:rsidP="00EC0588">
      <w:pPr>
        <w:pStyle w:val="paragraph"/>
        <w:spacing w:before="0" w:beforeAutospacing="0" w:after="0" w:afterAutospacing="0"/>
        <w:textAlignment w:val="baseline"/>
        <w:rPr>
          <w:rFonts w:ascii="Arial" w:hAnsi="Arial" w:cs="Arial"/>
          <w:sz w:val="28"/>
          <w:szCs w:val="28"/>
          <w:lang w:val="en-GB"/>
        </w:rPr>
      </w:pPr>
    </w:p>
    <w:p w14:paraId="4BCE96B1" w14:textId="2BE588E0" w:rsidR="00C96800" w:rsidRPr="00A64F5E" w:rsidRDefault="006F5732" w:rsidP="00EC0588">
      <w:pPr>
        <w:pStyle w:val="paragraph"/>
        <w:spacing w:before="0" w:beforeAutospacing="0" w:after="0" w:afterAutospacing="0"/>
        <w:textAlignment w:val="baseline"/>
        <w:rPr>
          <w:rFonts w:ascii="Arial" w:hAnsi="Arial" w:cs="Arial"/>
          <w:b/>
          <w:bCs/>
          <w:sz w:val="28"/>
          <w:szCs w:val="28"/>
          <w:lang w:val="en"/>
        </w:rPr>
      </w:pPr>
      <w:r w:rsidRPr="00A64F5E">
        <w:rPr>
          <w:rFonts w:ascii="Arial" w:hAnsi="Arial" w:cs="Arial"/>
          <w:b/>
          <w:bCs/>
          <w:sz w:val="28"/>
          <w:szCs w:val="28"/>
          <w:lang w:val="en"/>
        </w:rPr>
        <w:t xml:space="preserve">Steps you are required to take </w:t>
      </w:r>
    </w:p>
    <w:p w14:paraId="713D61BC" w14:textId="5ADB64C7" w:rsidR="00EB77AF" w:rsidRPr="00A64F5E" w:rsidRDefault="00EB77AF" w:rsidP="00EB77AF">
      <w:pPr>
        <w:pStyle w:val="paragraph"/>
        <w:spacing w:before="0" w:beforeAutospacing="0" w:after="0" w:afterAutospacing="0"/>
        <w:jc w:val="both"/>
        <w:textAlignment w:val="baseline"/>
        <w:rPr>
          <w:rFonts w:ascii="Arial" w:hAnsi="Arial" w:cs="Arial"/>
          <w:b/>
          <w:bCs/>
          <w:sz w:val="28"/>
          <w:szCs w:val="28"/>
          <w:lang w:val="en"/>
        </w:rPr>
      </w:pPr>
    </w:p>
    <w:p w14:paraId="1446B320" w14:textId="78B7A692" w:rsidR="00B13C8C" w:rsidRPr="00D47693" w:rsidRDefault="00EB77AF" w:rsidP="74CE41DC">
      <w:pPr>
        <w:pStyle w:val="paragraph"/>
        <w:spacing w:before="0" w:beforeAutospacing="0" w:after="0" w:afterAutospacing="0" w:line="259" w:lineRule="auto"/>
        <w:rPr>
          <w:rStyle w:val="eop"/>
          <w:rFonts w:ascii="Arial" w:hAnsi="Arial" w:cs="Arial"/>
          <w:color w:val="000000"/>
          <w:sz w:val="28"/>
          <w:szCs w:val="28"/>
        </w:rPr>
      </w:pPr>
      <w:r w:rsidRPr="00A64F5E">
        <w:rPr>
          <w:rStyle w:val="eop"/>
          <w:rFonts w:ascii="Arial" w:hAnsi="Arial" w:cs="Arial"/>
          <w:color w:val="000000"/>
          <w:sz w:val="28"/>
          <w:szCs w:val="28"/>
        </w:rPr>
        <w:lastRenderedPageBreak/>
        <w:t xml:space="preserve">I believe that the negative NHS Checklist on </w:t>
      </w:r>
      <w:r w:rsidRPr="00A64F5E">
        <w:rPr>
          <w:rStyle w:val="eop"/>
          <w:rFonts w:ascii="Arial" w:hAnsi="Arial" w:cs="Arial"/>
          <w:color w:val="FF0000"/>
          <w:sz w:val="28"/>
          <w:szCs w:val="28"/>
        </w:rPr>
        <w:t>[insert date]</w:t>
      </w:r>
      <w:r w:rsidRPr="00A64F5E">
        <w:rPr>
          <w:rStyle w:val="eop"/>
          <w:rFonts w:ascii="Arial" w:hAnsi="Arial" w:cs="Arial"/>
          <w:b/>
          <w:bCs/>
          <w:color w:val="000000"/>
          <w:sz w:val="28"/>
          <w:szCs w:val="28"/>
        </w:rPr>
        <w:t xml:space="preserve"> </w:t>
      </w:r>
      <w:r w:rsidRPr="00A64F5E">
        <w:rPr>
          <w:rStyle w:val="eop"/>
          <w:rFonts w:ascii="Arial" w:hAnsi="Arial" w:cs="Arial"/>
          <w:color w:val="000000"/>
          <w:sz w:val="28"/>
          <w:szCs w:val="28"/>
        </w:rPr>
        <w:t>is flawed both in relation to its rec</w:t>
      </w:r>
      <w:r w:rsidR="00637333" w:rsidRPr="00A64F5E">
        <w:rPr>
          <w:rStyle w:val="eop"/>
          <w:rFonts w:ascii="Arial" w:hAnsi="Arial" w:cs="Arial"/>
          <w:color w:val="000000"/>
          <w:sz w:val="28"/>
          <w:szCs w:val="28"/>
        </w:rPr>
        <w:t xml:space="preserve">ommendations </w:t>
      </w:r>
      <w:r w:rsidR="00637333" w:rsidRPr="00A64F5E">
        <w:rPr>
          <w:rStyle w:val="eop"/>
          <w:rFonts w:ascii="Arial" w:hAnsi="Arial" w:cs="Arial"/>
          <w:color w:val="000000" w:themeColor="text1"/>
          <w:sz w:val="28"/>
          <w:szCs w:val="28"/>
        </w:rPr>
        <w:t xml:space="preserve">that </w:t>
      </w:r>
      <w:r w:rsidR="00770768" w:rsidRPr="00770768">
        <w:rPr>
          <w:rStyle w:val="eop"/>
          <w:rFonts w:ascii="Arial" w:hAnsi="Arial" w:cs="Arial"/>
          <w:color w:val="FF0000"/>
          <w:sz w:val="28"/>
          <w:szCs w:val="28"/>
        </w:rPr>
        <w:t>[person’s name]</w:t>
      </w:r>
      <w:r w:rsidR="000136CA" w:rsidRPr="00A64F5E">
        <w:rPr>
          <w:rStyle w:val="eop"/>
          <w:rFonts w:ascii="Arial" w:hAnsi="Arial" w:cs="Arial"/>
          <w:color w:val="000000" w:themeColor="text1"/>
          <w:sz w:val="28"/>
          <w:szCs w:val="28"/>
        </w:rPr>
        <w:t xml:space="preserve"> do</w:t>
      </w:r>
      <w:r w:rsidR="00770768">
        <w:rPr>
          <w:rStyle w:val="eop"/>
          <w:rFonts w:ascii="Arial" w:hAnsi="Arial" w:cs="Arial"/>
          <w:color w:val="000000" w:themeColor="text1"/>
          <w:sz w:val="28"/>
          <w:szCs w:val="28"/>
        </w:rPr>
        <w:t>es</w:t>
      </w:r>
      <w:r w:rsidR="00637333" w:rsidRPr="00A64F5E">
        <w:rPr>
          <w:rStyle w:val="eop"/>
          <w:rFonts w:ascii="Arial" w:hAnsi="Arial" w:cs="Arial"/>
          <w:color w:val="000000" w:themeColor="text1"/>
          <w:sz w:val="28"/>
          <w:szCs w:val="28"/>
        </w:rPr>
        <w:t xml:space="preserve"> not </w:t>
      </w:r>
      <w:r w:rsidR="00637333" w:rsidRPr="00A64F5E">
        <w:rPr>
          <w:rStyle w:val="eop"/>
          <w:rFonts w:ascii="Arial" w:hAnsi="Arial" w:cs="Arial"/>
          <w:color w:val="000000"/>
          <w:sz w:val="28"/>
          <w:szCs w:val="28"/>
        </w:rPr>
        <w:t>have a primary health need</w:t>
      </w:r>
      <w:r w:rsidR="003F7C4E" w:rsidRPr="00A64F5E">
        <w:rPr>
          <w:rStyle w:val="eop"/>
          <w:rFonts w:ascii="Arial" w:hAnsi="Arial" w:cs="Arial"/>
          <w:color w:val="000000"/>
          <w:sz w:val="28"/>
          <w:szCs w:val="28"/>
        </w:rPr>
        <w:t>,</w:t>
      </w:r>
      <w:r w:rsidR="006A744B" w:rsidRPr="00A64F5E">
        <w:rPr>
          <w:rStyle w:val="eop"/>
          <w:rFonts w:ascii="Arial" w:hAnsi="Arial" w:cs="Arial"/>
          <w:color w:val="000000"/>
          <w:sz w:val="28"/>
          <w:szCs w:val="28"/>
        </w:rPr>
        <w:t xml:space="preserve"> and its overall conclusions </w:t>
      </w:r>
      <w:r w:rsidR="006A744B" w:rsidRPr="00A64F5E">
        <w:rPr>
          <w:rStyle w:val="eop"/>
          <w:rFonts w:ascii="Arial" w:hAnsi="Arial" w:cs="Arial"/>
          <w:color w:val="000000" w:themeColor="text1"/>
          <w:sz w:val="28"/>
          <w:szCs w:val="28"/>
        </w:rPr>
        <w:t xml:space="preserve">that </w:t>
      </w:r>
      <w:r w:rsidR="00770768">
        <w:rPr>
          <w:rStyle w:val="eop"/>
          <w:rFonts w:ascii="Arial" w:hAnsi="Arial" w:cs="Arial"/>
          <w:color w:val="000000" w:themeColor="text1"/>
          <w:sz w:val="28"/>
          <w:szCs w:val="28"/>
        </w:rPr>
        <w:t>they</w:t>
      </w:r>
      <w:r w:rsidR="006A744B" w:rsidRPr="00A64F5E">
        <w:rPr>
          <w:rStyle w:val="eop"/>
          <w:rFonts w:ascii="Arial" w:hAnsi="Arial" w:cs="Arial"/>
          <w:color w:val="000000" w:themeColor="text1"/>
          <w:sz w:val="28"/>
          <w:szCs w:val="28"/>
        </w:rPr>
        <w:t xml:space="preserve"> should </w:t>
      </w:r>
      <w:r w:rsidR="006A744B" w:rsidRPr="00A64F5E">
        <w:rPr>
          <w:rStyle w:val="eop"/>
          <w:rFonts w:ascii="Arial" w:hAnsi="Arial" w:cs="Arial"/>
          <w:color w:val="000000"/>
          <w:sz w:val="28"/>
          <w:szCs w:val="28"/>
        </w:rPr>
        <w:t>not proceed to a full assessment for NHS CHC</w:t>
      </w:r>
      <w:r w:rsidR="003F7C4E" w:rsidRPr="00A64F5E">
        <w:rPr>
          <w:rStyle w:val="eop"/>
          <w:rFonts w:ascii="Arial" w:hAnsi="Arial" w:cs="Arial"/>
          <w:color w:val="000000"/>
          <w:sz w:val="28"/>
          <w:szCs w:val="28"/>
        </w:rPr>
        <w:t>.</w:t>
      </w:r>
      <w:r w:rsidRPr="00A64F5E">
        <w:rPr>
          <w:rStyle w:val="eop"/>
          <w:rFonts w:ascii="Arial" w:hAnsi="Arial" w:cs="Arial"/>
          <w:color w:val="000000"/>
          <w:sz w:val="28"/>
          <w:szCs w:val="28"/>
        </w:rPr>
        <w:br/>
      </w:r>
      <w:r w:rsidRPr="00A64F5E">
        <w:rPr>
          <w:rStyle w:val="eop"/>
          <w:rFonts w:ascii="Arial" w:hAnsi="Arial" w:cs="Arial"/>
          <w:color w:val="000000"/>
          <w:sz w:val="28"/>
          <w:szCs w:val="28"/>
        </w:rPr>
        <w:br/>
        <w:t xml:space="preserve">I would be grateful if you could contact me </w:t>
      </w:r>
      <w:r w:rsidRPr="00EC0588">
        <w:rPr>
          <w:rStyle w:val="eop"/>
          <w:rFonts w:ascii="Arial" w:hAnsi="Arial" w:cs="Arial"/>
          <w:color w:val="000000"/>
          <w:sz w:val="28"/>
          <w:szCs w:val="28"/>
        </w:rPr>
        <w:t xml:space="preserve">on </w:t>
      </w:r>
      <w:r w:rsidRPr="00EC0588">
        <w:rPr>
          <w:rStyle w:val="eop"/>
          <w:rFonts w:ascii="Arial" w:hAnsi="Arial" w:cs="Arial"/>
          <w:color w:val="FF0000"/>
          <w:sz w:val="28"/>
          <w:szCs w:val="28"/>
        </w:rPr>
        <w:t>[insert contact details]</w:t>
      </w:r>
      <w:r w:rsidRPr="00A64F5E">
        <w:rPr>
          <w:rStyle w:val="eop"/>
          <w:rFonts w:ascii="Arial" w:hAnsi="Arial" w:cs="Arial"/>
          <w:b/>
          <w:bCs/>
          <w:color w:val="000000"/>
          <w:sz w:val="28"/>
          <w:szCs w:val="28"/>
        </w:rPr>
        <w:t xml:space="preserve"> </w:t>
      </w:r>
      <w:r w:rsidRPr="00A64F5E">
        <w:rPr>
          <w:rStyle w:val="eop"/>
          <w:rFonts w:ascii="Arial" w:hAnsi="Arial" w:cs="Arial"/>
          <w:color w:val="000000"/>
          <w:sz w:val="28"/>
          <w:szCs w:val="28"/>
        </w:rPr>
        <w:t xml:space="preserve">as soon as possible so </w:t>
      </w:r>
      <w:r w:rsidRPr="00A64F5E">
        <w:rPr>
          <w:rStyle w:val="eop"/>
          <w:rFonts w:ascii="Arial" w:hAnsi="Arial" w:cs="Arial"/>
          <w:color w:val="000000" w:themeColor="text1"/>
          <w:sz w:val="28"/>
          <w:szCs w:val="28"/>
        </w:rPr>
        <w:t xml:space="preserve">that </w:t>
      </w:r>
      <w:r w:rsidR="00770768" w:rsidRPr="00132758">
        <w:rPr>
          <w:rStyle w:val="eop"/>
          <w:rFonts w:ascii="Arial" w:hAnsi="Arial" w:cs="Arial"/>
          <w:color w:val="FF0000"/>
          <w:sz w:val="28"/>
          <w:szCs w:val="28"/>
        </w:rPr>
        <w:t>[person’s name]</w:t>
      </w:r>
      <w:r w:rsidR="00770768">
        <w:rPr>
          <w:rStyle w:val="eop"/>
          <w:rFonts w:ascii="Arial" w:hAnsi="Arial" w:cs="Arial"/>
          <w:color w:val="000000" w:themeColor="text1"/>
          <w:sz w:val="28"/>
          <w:szCs w:val="28"/>
        </w:rPr>
        <w:t>’s</w:t>
      </w:r>
      <w:r w:rsidR="00770768" w:rsidRPr="00A64F5E">
        <w:rPr>
          <w:rStyle w:val="eop"/>
          <w:rFonts w:ascii="Arial" w:hAnsi="Arial" w:cs="Arial"/>
          <w:color w:val="000000" w:themeColor="text1"/>
          <w:sz w:val="28"/>
          <w:szCs w:val="28"/>
        </w:rPr>
        <w:t xml:space="preserve"> </w:t>
      </w:r>
      <w:r w:rsidR="006A744B" w:rsidRPr="00A64F5E">
        <w:rPr>
          <w:rStyle w:val="eop"/>
          <w:rFonts w:ascii="Arial" w:hAnsi="Arial" w:cs="Arial"/>
          <w:sz w:val="28"/>
          <w:szCs w:val="28"/>
        </w:rPr>
        <w:t>negative NHS CHC checklist can be reviewed</w:t>
      </w:r>
      <w:r w:rsidR="0008339C" w:rsidRPr="00A64F5E">
        <w:rPr>
          <w:rStyle w:val="eop"/>
          <w:rFonts w:ascii="Arial" w:hAnsi="Arial" w:cs="Arial"/>
          <w:sz w:val="28"/>
          <w:szCs w:val="28"/>
        </w:rPr>
        <w:t xml:space="preserve">. </w:t>
      </w:r>
      <w:r w:rsidRPr="00A64F5E">
        <w:rPr>
          <w:rStyle w:val="eop"/>
          <w:rFonts w:ascii="Arial" w:hAnsi="Arial" w:cs="Arial"/>
          <w:color w:val="000000"/>
          <w:sz w:val="28"/>
          <w:szCs w:val="28"/>
        </w:rPr>
        <w:br/>
      </w:r>
    </w:p>
    <w:p w14:paraId="4F77DD17" w14:textId="7A4716E8" w:rsidR="000E4DFC" w:rsidRPr="00A64F5E" w:rsidRDefault="00EC0588" w:rsidP="74CE41DC">
      <w:pPr>
        <w:pStyle w:val="paragraph"/>
        <w:spacing w:before="0" w:beforeAutospacing="0" w:after="0" w:afterAutospacing="0" w:line="259" w:lineRule="auto"/>
        <w:rPr>
          <w:rFonts w:ascii="Arial" w:hAnsi="Arial" w:cs="Arial"/>
          <w:b/>
          <w:bCs/>
          <w:sz w:val="28"/>
          <w:szCs w:val="28"/>
          <w:lang w:val="en"/>
        </w:rPr>
      </w:pPr>
      <w:r w:rsidRPr="00EC0588">
        <w:rPr>
          <w:rStyle w:val="eop"/>
          <w:rFonts w:ascii="Arial" w:hAnsi="Arial" w:cs="Arial"/>
          <w:color w:val="000000"/>
          <w:sz w:val="28"/>
          <w:szCs w:val="28"/>
          <w:highlight w:val="yellow"/>
        </w:rPr>
        <w:t>Delete if not relevant:</w:t>
      </w:r>
      <w:r w:rsidR="00EB77AF" w:rsidRPr="00A64F5E">
        <w:rPr>
          <w:rStyle w:val="eop"/>
          <w:rFonts w:ascii="Arial" w:hAnsi="Arial" w:cs="Arial"/>
          <w:color w:val="000000"/>
          <w:sz w:val="28"/>
          <w:szCs w:val="28"/>
        </w:rPr>
        <w:br/>
      </w:r>
      <w:r w:rsidR="7364F142" w:rsidRPr="00EC0588">
        <w:rPr>
          <w:rStyle w:val="eop"/>
          <w:rFonts w:ascii="Arial" w:hAnsi="Arial" w:cs="Arial"/>
          <w:color w:val="FF0000"/>
          <w:sz w:val="28"/>
          <w:szCs w:val="28"/>
        </w:rPr>
        <w:t>[</w:t>
      </w:r>
      <w:r w:rsidR="00EB77AF" w:rsidRPr="00EC0588">
        <w:rPr>
          <w:rStyle w:val="eop"/>
          <w:rFonts w:ascii="Arial" w:hAnsi="Arial" w:cs="Arial"/>
          <w:color w:val="FF0000"/>
          <w:sz w:val="28"/>
          <w:szCs w:val="28"/>
        </w:rPr>
        <w:t>Please</w:t>
      </w:r>
      <w:r w:rsidR="53ABFFCB" w:rsidRPr="00EC0588">
        <w:rPr>
          <w:rStyle w:val="eop"/>
          <w:rFonts w:ascii="Arial" w:hAnsi="Arial" w:cs="Arial"/>
          <w:color w:val="FF0000"/>
          <w:sz w:val="28"/>
          <w:szCs w:val="28"/>
        </w:rPr>
        <w:t xml:space="preserve"> can you also provide me with information about the local advocacy support, so that I can try to </w:t>
      </w:r>
      <w:proofErr w:type="gramStart"/>
      <w:r w:rsidR="00EB77AF" w:rsidRPr="00EC0588">
        <w:rPr>
          <w:rStyle w:val="eop"/>
          <w:rFonts w:ascii="Arial" w:hAnsi="Arial" w:cs="Arial"/>
          <w:color w:val="FF0000"/>
          <w:sz w:val="28"/>
          <w:szCs w:val="28"/>
        </w:rPr>
        <w:t>make arrangements</w:t>
      </w:r>
      <w:proofErr w:type="gramEnd"/>
      <w:r w:rsidR="00EB77AF" w:rsidRPr="00EC0588">
        <w:rPr>
          <w:rStyle w:val="eop"/>
          <w:rFonts w:ascii="Arial" w:hAnsi="Arial" w:cs="Arial"/>
          <w:color w:val="FF0000"/>
          <w:sz w:val="28"/>
          <w:szCs w:val="28"/>
        </w:rPr>
        <w:t xml:space="preserve"> for an independent advocate </w:t>
      </w:r>
      <w:r w:rsidR="226F6960" w:rsidRPr="00EC0588">
        <w:rPr>
          <w:rStyle w:val="eop"/>
          <w:rFonts w:ascii="Arial" w:hAnsi="Arial" w:cs="Arial"/>
          <w:color w:val="FF0000"/>
          <w:sz w:val="28"/>
          <w:szCs w:val="28"/>
        </w:rPr>
        <w:t>support</w:t>
      </w:r>
      <w:r w:rsidR="00EB77AF" w:rsidRPr="00EC0588">
        <w:rPr>
          <w:rStyle w:val="eop"/>
          <w:rFonts w:ascii="Arial" w:hAnsi="Arial" w:cs="Arial"/>
          <w:color w:val="FF0000"/>
          <w:sz w:val="28"/>
          <w:szCs w:val="28"/>
        </w:rPr>
        <w:t xml:space="preserve"> before the </w:t>
      </w:r>
      <w:r w:rsidR="001C2D41" w:rsidRPr="00EC0588">
        <w:rPr>
          <w:rStyle w:val="eop"/>
          <w:rFonts w:ascii="Arial" w:hAnsi="Arial" w:cs="Arial"/>
          <w:color w:val="FF0000"/>
          <w:sz w:val="28"/>
          <w:szCs w:val="28"/>
        </w:rPr>
        <w:t>review starts.</w:t>
      </w:r>
      <w:r w:rsidRPr="00EC0588">
        <w:rPr>
          <w:rStyle w:val="eop"/>
          <w:rFonts w:ascii="Arial" w:hAnsi="Arial" w:cs="Arial"/>
          <w:color w:val="FF0000"/>
          <w:sz w:val="28"/>
          <w:szCs w:val="28"/>
        </w:rPr>
        <w:t>]</w:t>
      </w:r>
      <w:r w:rsidR="00EB77AF" w:rsidRPr="00A64F5E">
        <w:rPr>
          <w:rStyle w:val="eop"/>
          <w:rFonts w:ascii="Arial" w:hAnsi="Arial" w:cs="Arial"/>
          <w:color w:val="000000"/>
          <w:sz w:val="28"/>
          <w:szCs w:val="28"/>
        </w:rPr>
        <w:br/>
      </w:r>
      <w:r w:rsidR="00EB77AF" w:rsidRPr="00A64F5E">
        <w:rPr>
          <w:rStyle w:val="eop"/>
          <w:rFonts w:ascii="Arial" w:hAnsi="Arial" w:cs="Arial"/>
          <w:color w:val="000000"/>
          <w:sz w:val="28"/>
          <w:szCs w:val="28"/>
        </w:rPr>
        <w:br/>
        <w:t xml:space="preserve">I would be grateful to receive a response </w:t>
      </w:r>
      <w:r w:rsidR="00EB77AF" w:rsidRPr="00A64F5E">
        <w:rPr>
          <w:rStyle w:val="eop"/>
          <w:rFonts w:ascii="Arial" w:hAnsi="Arial" w:cs="Arial"/>
          <w:b/>
          <w:bCs/>
          <w:color w:val="000000"/>
          <w:sz w:val="28"/>
          <w:szCs w:val="28"/>
          <w:u w:val="single"/>
        </w:rPr>
        <w:t>by no later than 7 days</w:t>
      </w:r>
      <w:r w:rsidR="00EB77AF" w:rsidRPr="00A64F5E">
        <w:rPr>
          <w:rStyle w:val="eop"/>
          <w:rFonts w:ascii="Arial" w:hAnsi="Arial" w:cs="Arial"/>
          <w:color w:val="000000" w:themeColor="text1"/>
          <w:sz w:val="28"/>
          <w:szCs w:val="28"/>
        </w:rPr>
        <w:t xml:space="preserve"> of the date of this letter. If you require any further information, then please do not hesitate to contact me on </w:t>
      </w:r>
      <w:r w:rsidR="006C35CB" w:rsidRPr="00005E65">
        <w:rPr>
          <w:rStyle w:val="eop"/>
          <w:rFonts w:ascii="Arial" w:hAnsi="Arial" w:cs="Arial"/>
          <w:color w:val="FF0000"/>
          <w:sz w:val="28"/>
          <w:szCs w:val="28"/>
        </w:rPr>
        <w:t xml:space="preserve">[insert </w:t>
      </w:r>
      <w:r w:rsidR="006C35CB">
        <w:rPr>
          <w:rStyle w:val="eop"/>
          <w:rFonts w:ascii="Arial" w:hAnsi="Arial" w:cs="Arial"/>
          <w:color w:val="FF0000"/>
          <w:sz w:val="28"/>
          <w:szCs w:val="28"/>
        </w:rPr>
        <w:t xml:space="preserve">your </w:t>
      </w:r>
      <w:r w:rsidR="006C35CB" w:rsidRPr="00005E65">
        <w:rPr>
          <w:rStyle w:val="eop"/>
          <w:rFonts w:ascii="Arial" w:hAnsi="Arial" w:cs="Arial"/>
          <w:color w:val="FF0000"/>
          <w:sz w:val="28"/>
          <w:szCs w:val="28"/>
        </w:rPr>
        <w:t>contact details]</w:t>
      </w:r>
      <w:r w:rsidR="006C35CB">
        <w:rPr>
          <w:rStyle w:val="eop"/>
          <w:rFonts w:ascii="Arial" w:hAnsi="Arial" w:cs="Arial"/>
          <w:color w:val="000000" w:themeColor="text1"/>
          <w:sz w:val="28"/>
          <w:szCs w:val="28"/>
        </w:rPr>
        <w:t>.</w:t>
      </w:r>
      <w:r w:rsidR="00B20D34" w:rsidRPr="00A64F5E">
        <w:rPr>
          <w:rStyle w:val="eop"/>
          <w:rFonts w:ascii="Arial" w:hAnsi="Arial" w:cs="Arial"/>
          <w:b/>
          <w:bCs/>
          <w:color w:val="FF0000"/>
          <w:sz w:val="28"/>
          <w:szCs w:val="28"/>
        </w:rPr>
        <w:br/>
      </w:r>
      <w:r w:rsidR="00B20D34" w:rsidRPr="00A64F5E">
        <w:rPr>
          <w:rStyle w:val="eop"/>
          <w:rFonts w:ascii="Arial" w:hAnsi="Arial" w:cs="Arial"/>
          <w:b/>
          <w:bCs/>
          <w:color w:val="FF0000"/>
          <w:sz w:val="28"/>
          <w:szCs w:val="28"/>
        </w:rPr>
        <w:br/>
      </w:r>
      <w:r w:rsidR="00D42832" w:rsidRPr="00CE48F1">
        <w:rPr>
          <w:rStyle w:val="eop"/>
          <w:rFonts w:ascii="Arial" w:hAnsi="Arial" w:cs="Arial"/>
          <w:sz w:val="28"/>
          <w:szCs w:val="28"/>
        </w:rPr>
        <w:t>I</w:t>
      </w:r>
      <w:r w:rsidR="00B20D34" w:rsidRPr="00CE48F1">
        <w:rPr>
          <w:rStyle w:val="eop"/>
          <w:rFonts w:ascii="Arial" w:hAnsi="Arial" w:cs="Arial"/>
          <w:sz w:val="28"/>
          <w:szCs w:val="28"/>
        </w:rPr>
        <w:t xml:space="preserve"> reserve the right to submit further evidence in consideration </w:t>
      </w:r>
      <w:r w:rsidR="00B20D34" w:rsidRPr="00CE48F1">
        <w:rPr>
          <w:rStyle w:val="eop"/>
          <w:rFonts w:ascii="Arial" w:hAnsi="Arial" w:cs="Arial"/>
          <w:color w:val="000000" w:themeColor="text1"/>
          <w:sz w:val="28"/>
          <w:szCs w:val="28"/>
        </w:rPr>
        <w:t xml:space="preserve">of </w:t>
      </w:r>
      <w:r w:rsidR="00574470" w:rsidRPr="00CE48F1">
        <w:rPr>
          <w:rStyle w:val="eop"/>
          <w:rFonts w:ascii="Arial" w:hAnsi="Arial" w:cs="Arial"/>
          <w:color w:val="000000" w:themeColor="text1"/>
          <w:sz w:val="28"/>
          <w:szCs w:val="28"/>
        </w:rPr>
        <w:t>my</w:t>
      </w:r>
      <w:r w:rsidR="00B20D34" w:rsidRPr="00CE48F1">
        <w:rPr>
          <w:rStyle w:val="eop"/>
          <w:rFonts w:ascii="Arial" w:hAnsi="Arial" w:cs="Arial"/>
          <w:color w:val="000000" w:themeColor="text1"/>
          <w:sz w:val="28"/>
          <w:szCs w:val="28"/>
        </w:rPr>
        <w:t xml:space="preserve"> review</w:t>
      </w:r>
      <w:r w:rsidR="00045297" w:rsidRPr="00CE48F1">
        <w:rPr>
          <w:rStyle w:val="eop"/>
          <w:rFonts w:ascii="Arial" w:hAnsi="Arial" w:cs="Arial"/>
          <w:color w:val="000000" w:themeColor="text1"/>
          <w:sz w:val="28"/>
          <w:szCs w:val="28"/>
        </w:rPr>
        <w:t>.</w:t>
      </w:r>
      <w:r w:rsidR="00EB77AF" w:rsidRPr="00A64F5E">
        <w:rPr>
          <w:rStyle w:val="eop"/>
          <w:rFonts w:ascii="Arial" w:hAnsi="Arial" w:cs="Arial"/>
          <w:color w:val="000000"/>
          <w:sz w:val="28"/>
          <w:szCs w:val="28"/>
        </w:rPr>
        <w:br/>
      </w:r>
      <w:r w:rsidR="00E216D2" w:rsidRPr="00A64F5E">
        <w:rPr>
          <w:rFonts w:ascii="Arial" w:hAnsi="Arial" w:cs="Arial"/>
          <w:sz w:val="28"/>
          <w:szCs w:val="28"/>
        </w:rPr>
        <w:br/>
      </w:r>
      <w:r w:rsidR="000E4DFC" w:rsidRPr="00A64F5E">
        <w:rPr>
          <w:rFonts w:ascii="Arial" w:hAnsi="Arial" w:cs="Arial"/>
          <w:sz w:val="28"/>
          <w:szCs w:val="28"/>
        </w:rPr>
        <w:t>Yours faithfully</w:t>
      </w:r>
      <w:r w:rsidR="00D4504B" w:rsidRPr="00A64F5E">
        <w:rPr>
          <w:rFonts w:ascii="Arial" w:hAnsi="Arial" w:cs="Arial"/>
          <w:sz w:val="28"/>
          <w:szCs w:val="28"/>
        </w:rPr>
        <w:t>,</w:t>
      </w:r>
    </w:p>
    <w:p w14:paraId="44699E90" w14:textId="77777777" w:rsidR="000E4DFC" w:rsidRPr="00A64F5E" w:rsidRDefault="000E4DFC" w:rsidP="000E4DFC">
      <w:pPr>
        <w:jc w:val="both"/>
        <w:rPr>
          <w:rFonts w:cs="Arial"/>
          <w:sz w:val="28"/>
          <w:szCs w:val="28"/>
        </w:rPr>
      </w:pPr>
    </w:p>
    <w:p w14:paraId="15455EED" w14:textId="7A960AF3" w:rsidR="00CD2667" w:rsidRPr="00A64F5E" w:rsidRDefault="00D260F8" w:rsidP="5D9BB232">
      <w:pPr>
        <w:jc w:val="both"/>
        <w:rPr>
          <w:rFonts w:cs="Arial"/>
          <w:color w:val="FF0000"/>
          <w:sz w:val="28"/>
          <w:szCs w:val="28"/>
        </w:rPr>
      </w:pPr>
      <w:r w:rsidRPr="00A64F5E">
        <w:rPr>
          <w:rFonts w:cs="Arial"/>
          <w:sz w:val="28"/>
          <w:szCs w:val="28"/>
        </w:rPr>
        <w:br/>
      </w:r>
      <w:r w:rsidRPr="00A64F5E">
        <w:rPr>
          <w:rFonts w:cs="Arial"/>
          <w:color w:val="FF0000"/>
          <w:sz w:val="28"/>
          <w:szCs w:val="28"/>
        </w:rPr>
        <w:t>[Insert</w:t>
      </w:r>
      <w:r w:rsidR="0008339C" w:rsidRPr="00A64F5E">
        <w:rPr>
          <w:rFonts w:cs="Arial"/>
          <w:color w:val="FF0000"/>
          <w:sz w:val="28"/>
          <w:szCs w:val="28"/>
        </w:rPr>
        <w:t xml:space="preserve"> your</w:t>
      </w:r>
      <w:r w:rsidRPr="00A64F5E">
        <w:rPr>
          <w:rFonts w:cs="Arial"/>
          <w:color w:val="FF0000"/>
          <w:sz w:val="28"/>
          <w:szCs w:val="28"/>
        </w:rPr>
        <w:t xml:space="preserve"> name]</w:t>
      </w:r>
    </w:p>
    <w:p w14:paraId="1FF9AC90" w14:textId="77777777" w:rsidR="006B063C" w:rsidRPr="00A64F5E" w:rsidRDefault="006B063C" w:rsidP="5D9BB232">
      <w:pPr>
        <w:jc w:val="both"/>
        <w:rPr>
          <w:rFonts w:cs="Arial"/>
          <w:color w:val="FF0000"/>
          <w:sz w:val="28"/>
          <w:szCs w:val="28"/>
        </w:rPr>
      </w:pPr>
    </w:p>
    <w:p w14:paraId="7424C207" w14:textId="77777777" w:rsidR="006B063C" w:rsidRPr="00A64F5E" w:rsidRDefault="006B063C" w:rsidP="006B063C">
      <w:pPr>
        <w:pStyle w:val="paragraph"/>
        <w:spacing w:before="0" w:beforeAutospacing="0" w:after="0" w:afterAutospacing="0"/>
        <w:textAlignment w:val="baseline"/>
        <w:rPr>
          <w:rFonts w:ascii="Arial" w:hAnsi="Arial" w:cs="Arial"/>
          <w:sz w:val="28"/>
          <w:szCs w:val="28"/>
        </w:rPr>
      </w:pPr>
      <w:r w:rsidRPr="00A64F5E">
        <w:rPr>
          <w:rStyle w:val="normaltextrun"/>
          <w:rFonts w:ascii="Arial" w:hAnsi="Arial" w:cs="Arial"/>
          <w:sz w:val="28"/>
          <w:szCs w:val="28"/>
          <w:shd w:val="clear" w:color="auto" w:fill="FFFF00"/>
        </w:rPr>
        <w:t>Please delete before sending: </w:t>
      </w:r>
      <w:r w:rsidRPr="00A64F5E">
        <w:rPr>
          <w:rStyle w:val="eop"/>
          <w:rFonts w:ascii="Arial" w:hAnsi="Arial" w:cs="Arial"/>
          <w:sz w:val="28"/>
          <w:szCs w:val="28"/>
        </w:rPr>
        <w:t> </w:t>
      </w:r>
    </w:p>
    <w:p w14:paraId="41347477" w14:textId="4BC01E56" w:rsidR="006B063C" w:rsidRPr="00A64F5E" w:rsidRDefault="006B063C" w:rsidP="006B063C">
      <w:pPr>
        <w:pStyle w:val="paragraph"/>
        <w:spacing w:before="0" w:beforeAutospacing="0" w:after="0" w:afterAutospacing="0"/>
        <w:textAlignment w:val="baseline"/>
        <w:rPr>
          <w:rFonts w:ascii="Arial" w:hAnsi="Arial" w:cs="Arial"/>
          <w:sz w:val="28"/>
          <w:szCs w:val="28"/>
        </w:rPr>
      </w:pPr>
      <w:r w:rsidRPr="00A64F5E">
        <w:rPr>
          <w:rStyle w:val="normaltextrun"/>
          <w:rFonts w:ascii="Arial" w:hAnsi="Arial" w:cs="Arial"/>
          <w:sz w:val="28"/>
          <w:szCs w:val="28"/>
          <w:shd w:val="clear" w:color="auto" w:fill="FFFF00"/>
        </w:rPr>
        <w:t>This letter has been downloaded from a</w:t>
      </w:r>
      <w:r w:rsidR="00EA25C5">
        <w:rPr>
          <w:rStyle w:val="normaltextrun"/>
          <w:rFonts w:ascii="Arial" w:hAnsi="Arial" w:cs="Arial"/>
          <w:sz w:val="28"/>
          <w:szCs w:val="28"/>
          <w:shd w:val="clear" w:color="auto" w:fill="FFFF00"/>
        </w:rPr>
        <w:t xml:space="preserve">n online service </w:t>
      </w:r>
      <w:r w:rsidRPr="00A64F5E">
        <w:rPr>
          <w:rStyle w:val="normaltextrun"/>
          <w:rFonts w:ascii="Arial" w:hAnsi="Arial" w:cs="Arial"/>
          <w:sz w:val="28"/>
          <w:szCs w:val="28"/>
          <w:shd w:val="clear" w:color="auto" w:fill="FFFF00"/>
        </w:rPr>
        <w:t xml:space="preserve">developed in partnership with </w:t>
      </w:r>
      <w:hyperlink r:id="rId18" w:tgtFrame="_blank" w:history="1">
        <w:r w:rsidRPr="00A64F5E">
          <w:rPr>
            <w:rStyle w:val="normaltextrun"/>
            <w:rFonts w:ascii="Arial" w:hAnsi="Arial" w:cs="Arial"/>
            <w:color w:val="0000FF"/>
            <w:sz w:val="28"/>
            <w:szCs w:val="28"/>
            <w:u w:val="single"/>
            <w:shd w:val="clear" w:color="auto" w:fill="FFFF00"/>
          </w:rPr>
          <w:t>Access Social Care</w:t>
        </w:r>
      </w:hyperlink>
      <w:r w:rsidRPr="00A64F5E">
        <w:rPr>
          <w:rStyle w:val="normaltextrun"/>
          <w:rFonts w:ascii="Arial" w:hAnsi="Arial" w:cs="Arial"/>
          <w:sz w:val="28"/>
          <w:szCs w:val="28"/>
          <w:shd w:val="clear" w:color="auto" w:fill="FFFF00"/>
        </w:rPr>
        <w:t xml:space="preserve">. To use this or any other letter again, please go back to the chatbot rather than saving this letter. This will make sure you get the most up to date letter and the right guidance on which letter to send. It will also help us get the data we need to campaign for positive </w:t>
      </w:r>
      <w:proofErr w:type="gramStart"/>
      <w:r w:rsidRPr="00A64F5E">
        <w:rPr>
          <w:rStyle w:val="normaltextrun"/>
          <w:rFonts w:ascii="Arial" w:hAnsi="Arial" w:cs="Arial"/>
          <w:sz w:val="28"/>
          <w:szCs w:val="28"/>
          <w:shd w:val="clear" w:color="auto" w:fill="FFFF00"/>
        </w:rPr>
        <w:t>change</w:t>
      </w:r>
      <w:proofErr w:type="gramEnd"/>
      <w:r w:rsidRPr="00A64F5E">
        <w:rPr>
          <w:rStyle w:val="normaltextrun"/>
          <w:rFonts w:ascii="Arial" w:hAnsi="Arial" w:cs="Arial"/>
          <w:sz w:val="28"/>
          <w:szCs w:val="28"/>
          <w:shd w:val="clear" w:color="auto" w:fill="FFFF00"/>
        </w:rPr>
        <w:t xml:space="preserve"> in social care.</w:t>
      </w:r>
      <w:r w:rsidRPr="00A64F5E">
        <w:rPr>
          <w:rStyle w:val="eop"/>
          <w:rFonts w:ascii="Arial" w:hAnsi="Arial" w:cs="Arial"/>
          <w:sz w:val="28"/>
          <w:szCs w:val="28"/>
        </w:rPr>
        <w:t> </w:t>
      </w:r>
    </w:p>
    <w:p w14:paraId="524675DF" w14:textId="77777777" w:rsidR="006B063C" w:rsidRPr="00A64F5E" w:rsidRDefault="006B063C" w:rsidP="5D9BB232">
      <w:pPr>
        <w:jc w:val="both"/>
        <w:rPr>
          <w:rFonts w:cs="Arial"/>
          <w:sz w:val="28"/>
          <w:szCs w:val="28"/>
        </w:rPr>
      </w:pPr>
    </w:p>
    <w:sectPr w:rsidR="006B063C" w:rsidRPr="00A64F5E">
      <w:headerReference w:type="even" r:id="rId19"/>
      <w:headerReference w:type="default" r:id="rId20"/>
      <w:footerReference w:type="even" r:id="rId21"/>
      <w:footerReference w:type="default" r:id="rId22"/>
      <w:headerReference w:type="first" r:id="rId23"/>
      <w:footerReference w:type="first" r:id="rId24"/>
      <w:pgSz w:w="11909" w:h="16834" w:code="9"/>
      <w:pgMar w:top="2016" w:right="1008" w:bottom="1440" w:left="1440" w:header="706" w:footer="706" w:gutter="0"/>
      <w:paperSrc w:first="11" w:other="11"/>
      <w:cols w:space="72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Joanna Owen" w:date="2026-02-03T14:14:00Z" w:initials="JO">
    <w:p w14:paraId="07F2C67D" w14:textId="77777777" w:rsidR="00F02DEE" w:rsidRDefault="00F02DEE" w:rsidP="00F02DEE">
      <w:pPr>
        <w:pStyle w:val="CommentText"/>
      </w:pPr>
      <w:r>
        <w:rPr>
          <w:rStyle w:val="CommentReference"/>
        </w:rPr>
        <w:annotationRef/>
      </w:r>
      <w:r>
        <w:t xml:space="preserve">Confirming?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07F2C67D"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003BF253" w16cex:dateUtc="2026-02-03T14:1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07F2C67D" w16cid:durableId="003BF253"/>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2725CF" w14:textId="77777777" w:rsidR="008F2789" w:rsidRDefault="008F2789">
      <w:r>
        <w:separator/>
      </w:r>
    </w:p>
  </w:endnote>
  <w:endnote w:type="continuationSeparator" w:id="0">
    <w:p w14:paraId="7251846D" w14:textId="77777777" w:rsidR="008F2789" w:rsidRDefault="008F278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Comic Sans MS">
    <w:panose1 w:val="030F0702030302020204"/>
    <w:charset w:val="00"/>
    <w:family w:val="script"/>
    <w:pitch w:val="variable"/>
    <w:sig w:usb0="00000687" w:usb1="00000013" w:usb2="00000000" w:usb3="00000000" w:csb0="0000009F" w:csb1="00000000"/>
  </w:font>
  <w:font w:name="Segoe UI">
    <w:panose1 w:val="020B0502040204020203"/>
    <w:charset w:val="00"/>
    <w:family w:val="swiss"/>
    <w:pitch w:val="variable"/>
    <w:sig w:usb0="E4002EFF" w:usb1="C000E47F" w:usb2="00000009" w:usb3="00000000" w:csb0="000001FF" w:csb1="00000000"/>
  </w:font>
  <w:font w:name="Adobe Ming Std L">
    <w:panose1 w:val="00000000000000000000"/>
    <w:charset w:val="80"/>
    <w:family w:val="roman"/>
    <w:notTrueType/>
    <w:pitch w:val="variable"/>
    <w:sig w:usb0="00000203" w:usb1="1A0F1900" w:usb2="00000016" w:usb3="00000000" w:csb0="00120005"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FF44E3" w14:textId="77777777" w:rsidR="00272D40" w:rsidRDefault="00272D4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76BCB7" w14:textId="072D0707" w:rsidR="00F4770C" w:rsidRPr="00F817A8" w:rsidRDefault="00F4770C" w:rsidP="00272D40">
    <w:pPr>
      <w:pStyle w:val="Footer"/>
      <w:tabs>
        <w:tab w:val="left" w:pos="5933"/>
      </w:tabs>
      <w:jc w:val="both"/>
      <w:rPr>
        <w:rFonts w:cs="Arial"/>
        <w:color w:val="767171" w:themeColor="background2" w:themeShade="80"/>
      </w:rPr>
    </w:pPr>
    <w:r>
      <w:rPr>
        <w:noProof/>
      </w:rPr>
      <w:drawing>
        <wp:anchor distT="0" distB="0" distL="114300" distR="114300" simplePos="0" relativeHeight="251659264" behindDoc="1" locked="0" layoutInCell="1" allowOverlap="1" wp14:anchorId="0AB6567D" wp14:editId="1020B5A8">
          <wp:simplePos x="0" y="0"/>
          <wp:positionH relativeFrom="margin">
            <wp:posOffset>2676525</wp:posOffset>
          </wp:positionH>
          <wp:positionV relativeFrom="paragraph">
            <wp:posOffset>39370</wp:posOffset>
          </wp:positionV>
          <wp:extent cx="742950" cy="283569"/>
          <wp:effectExtent l="0" t="0" r="0" b="2540"/>
          <wp:wrapNone/>
          <wp:docPr id="718398967" name="Picture 1" descr="A purple and black sign with white text&#10;&#10;Description automatically generated">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8398967" name="Picture 1" descr="A purple and black sign with white text&#10;&#10;Description automatically generated">
                    <a:hlinkClick r:id="rId1"/>
                  </pic:cNvPr>
                  <pic:cNvPicPr/>
                </pic:nvPicPr>
                <pic:blipFill>
                  <a:blip r:embed="rId2">
                    <a:extLst>
                      <a:ext uri="{28A0092B-C50C-407E-A947-70E740481C1C}">
                        <a14:useLocalDpi xmlns:a14="http://schemas.microsoft.com/office/drawing/2010/main" val="0"/>
                      </a:ext>
                    </a:extLst>
                  </a:blip>
                  <a:stretch>
                    <a:fillRect/>
                  </a:stretch>
                </pic:blipFill>
                <pic:spPr>
                  <a:xfrm>
                    <a:off x="0" y="0"/>
                    <a:ext cx="742950" cy="283569"/>
                  </a:xfrm>
                  <a:prstGeom prst="rect">
                    <a:avLst/>
                  </a:prstGeom>
                </pic:spPr>
              </pic:pic>
            </a:graphicData>
          </a:graphic>
          <wp14:sizeRelH relativeFrom="page">
            <wp14:pctWidth>0</wp14:pctWidth>
          </wp14:sizeRelH>
          <wp14:sizeRelV relativeFrom="page">
            <wp14:pctHeight>0</wp14:pctHeight>
          </wp14:sizeRelV>
        </wp:anchor>
      </w:drawing>
    </w:r>
    <w:r w:rsidRPr="00F817A8">
      <w:rPr>
        <w:rFonts w:eastAsia="Adobe Ming Std L" w:cs="Arial"/>
        <w:color w:val="767171" w:themeColor="background2" w:themeShade="80"/>
      </w:rPr>
      <w:t xml:space="preserve">This letter is based on a template produced by </w:t>
    </w:r>
    <w:r>
      <w:rPr>
        <w:rFonts w:eastAsia="Adobe Ming Std L" w:cs="Arial"/>
        <w:color w:val="767171" w:themeColor="background2" w:themeShade="80"/>
      </w:rPr>
      <w:tab/>
    </w:r>
    <w:r w:rsidRPr="00F817A8">
      <w:rPr>
        <w:rFonts w:eastAsia="Adobe Ming Std L" w:cs="Arial"/>
        <w:color w:val="767171" w:themeColor="background2" w:themeShade="80"/>
      </w:rPr>
      <w:tab/>
    </w:r>
    <w:r w:rsidR="00272D40">
      <w:rPr>
        <w:rFonts w:eastAsia="Adobe Ming Std L" w:cs="Arial"/>
        <w:color w:val="767171" w:themeColor="background2" w:themeShade="80"/>
      </w:rPr>
      <w:tab/>
    </w:r>
    <w:r w:rsidR="002427A7">
      <w:rPr>
        <w:rFonts w:eastAsia="Adobe Ming Std L" w:cs="Arial"/>
        <w:color w:val="767171" w:themeColor="background2" w:themeShade="80"/>
      </w:rPr>
      <w:t>NHS</w:t>
    </w:r>
    <w:r>
      <w:rPr>
        <w:rFonts w:cs="Arial"/>
        <w:color w:val="767171" w:themeColor="background2" w:themeShade="80"/>
      </w:rPr>
      <w:t>CHC</w:t>
    </w:r>
    <w:r w:rsidR="00EC0588">
      <w:rPr>
        <w:rFonts w:cs="Arial"/>
        <w:color w:val="767171" w:themeColor="background2" w:themeShade="80"/>
      </w:rPr>
      <w:t>3</w:t>
    </w:r>
    <w:r w:rsidR="002427A7">
      <w:rPr>
        <w:rFonts w:cs="Arial"/>
        <w:color w:val="767171" w:themeColor="background2" w:themeShade="80"/>
      </w:rPr>
      <w:t xml:space="preserve"> – reviewed 2026</w:t>
    </w:r>
  </w:p>
  <w:p w14:paraId="4C32685C" w14:textId="77777777" w:rsidR="00F4770C" w:rsidRPr="00F817A8" w:rsidRDefault="00F4770C" w:rsidP="00F4770C">
    <w:pPr>
      <w:pStyle w:val="Footer"/>
      <w:rPr>
        <w:rFonts w:cs="Arial"/>
        <w:color w:val="767171" w:themeColor="background2" w:themeShade="80"/>
      </w:rPr>
    </w:pPr>
  </w:p>
  <w:p w14:paraId="44DA6DE2" w14:textId="77777777" w:rsidR="00F4770C" w:rsidRPr="00F817A8" w:rsidRDefault="00F4770C" w:rsidP="00F4770C">
    <w:pPr>
      <w:pStyle w:val="Footer"/>
      <w:rPr>
        <w:rFonts w:cs="Arial"/>
        <w:color w:val="767171" w:themeColor="background2" w:themeShade="80"/>
      </w:rPr>
    </w:pPr>
    <w:hyperlink r:id="rId3" w:history="1">
      <w:r w:rsidRPr="00F817A8">
        <w:rPr>
          <w:rStyle w:val="Hyperlink"/>
          <w:rFonts w:cs="Arial"/>
          <w:color w:val="767171" w:themeColor="background2" w:themeShade="80"/>
        </w:rPr>
        <w:t>Click here to give us feedback</w:t>
      </w:r>
    </w:hyperlink>
    <w:r w:rsidRPr="00F817A8">
      <w:rPr>
        <w:rFonts w:cs="Arial"/>
        <w:color w:val="767171" w:themeColor="background2" w:themeShade="80"/>
      </w:rPr>
      <w:t>.</w:t>
    </w:r>
  </w:p>
  <w:p w14:paraId="0D195D7B" w14:textId="412E0B5D" w:rsidR="008721C6" w:rsidRPr="00F4770C" w:rsidRDefault="008721C6" w:rsidP="00F4770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81CD7C" w14:textId="77777777" w:rsidR="00272D40" w:rsidRDefault="00272D4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BC1FC86" w14:textId="77777777" w:rsidR="008F2789" w:rsidRDefault="008F2789">
      <w:r>
        <w:separator/>
      </w:r>
    </w:p>
  </w:footnote>
  <w:footnote w:type="continuationSeparator" w:id="0">
    <w:p w14:paraId="34BF78D9" w14:textId="77777777" w:rsidR="008F2789" w:rsidRDefault="008F2789">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5A30F8" w14:textId="77777777" w:rsidR="00272D40" w:rsidRDefault="00272D4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CD7E61" w14:textId="77777777" w:rsidR="00272D40" w:rsidRDefault="00272D4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D9EF63" w14:textId="77777777" w:rsidR="00272D40" w:rsidRDefault="00272D4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A2B4B0"/>
    <w:multiLevelType w:val="hybridMultilevel"/>
    <w:tmpl w:val="4F562C6C"/>
    <w:lvl w:ilvl="0" w:tplc="74D0C980">
      <w:start w:val="1"/>
      <w:numFmt w:val="bullet"/>
      <w:lvlText w:val=""/>
      <w:lvlJc w:val="left"/>
      <w:pPr>
        <w:ind w:left="720" w:hanging="360"/>
      </w:pPr>
      <w:rPr>
        <w:rFonts w:ascii="Symbol" w:hAnsi="Symbol" w:hint="default"/>
      </w:rPr>
    </w:lvl>
    <w:lvl w:ilvl="1" w:tplc="A7643612">
      <w:start w:val="1"/>
      <w:numFmt w:val="bullet"/>
      <w:lvlText w:val="o"/>
      <w:lvlJc w:val="left"/>
      <w:pPr>
        <w:ind w:left="1440" w:hanging="360"/>
      </w:pPr>
      <w:rPr>
        <w:rFonts w:ascii="Courier New" w:hAnsi="Courier New" w:hint="default"/>
      </w:rPr>
    </w:lvl>
    <w:lvl w:ilvl="2" w:tplc="DAC8B364">
      <w:start w:val="1"/>
      <w:numFmt w:val="bullet"/>
      <w:lvlText w:val=""/>
      <w:lvlJc w:val="left"/>
      <w:pPr>
        <w:ind w:left="2160" w:hanging="360"/>
      </w:pPr>
      <w:rPr>
        <w:rFonts w:ascii="Wingdings" w:hAnsi="Wingdings" w:hint="default"/>
      </w:rPr>
    </w:lvl>
    <w:lvl w:ilvl="3" w:tplc="7F30F91C">
      <w:start w:val="1"/>
      <w:numFmt w:val="bullet"/>
      <w:lvlText w:val=""/>
      <w:lvlJc w:val="left"/>
      <w:pPr>
        <w:ind w:left="2880" w:hanging="360"/>
      </w:pPr>
      <w:rPr>
        <w:rFonts w:ascii="Symbol" w:hAnsi="Symbol" w:hint="default"/>
      </w:rPr>
    </w:lvl>
    <w:lvl w:ilvl="4" w:tplc="4D88B316">
      <w:start w:val="1"/>
      <w:numFmt w:val="bullet"/>
      <w:lvlText w:val="o"/>
      <w:lvlJc w:val="left"/>
      <w:pPr>
        <w:ind w:left="3600" w:hanging="360"/>
      </w:pPr>
      <w:rPr>
        <w:rFonts w:ascii="Courier New" w:hAnsi="Courier New" w:hint="default"/>
      </w:rPr>
    </w:lvl>
    <w:lvl w:ilvl="5" w:tplc="FCD07440">
      <w:start w:val="1"/>
      <w:numFmt w:val="bullet"/>
      <w:lvlText w:val=""/>
      <w:lvlJc w:val="left"/>
      <w:pPr>
        <w:ind w:left="4320" w:hanging="360"/>
      </w:pPr>
      <w:rPr>
        <w:rFonts w:ascii="Wingdings" w:hAnsi="Wingdings" w:hint="default"/>
      </w:rPr>
    </w:lvl>
    <w:lvl w:ilvl="6" w:tplc="2C3E94F2">
      <w:start w:val="1"/>
      <w:numFmt w:val="bullet"/>
      <w:lvlText w:val=""/>
      <w:lvlJc w:val="left"/>
      <w:pPr>
        <w:ind w:left="5040" w:hanging="360"/>
      </w:pPr>
      <w:rPr>
        <w:rFonts w:ascii="Symbol" w:hAnsi="Symbol" w:hint="default"/>
      </w:rPr>
    </w:lvl>
    <w:lvl w:ilvl="7" w:tplc="788C2102">
      <w:start w:val="1"/>
      <w:numFmt w:val="bullet"/>
      <w:lvlText w:val="o"/>
      <w:lvlJc w:val="left"/>
      <w:pPr>
        <w:ind w:left="5760" w:hanging="360"/>
      </w:pPr>
      <w:rPr>
        <w:rFonts w:ascii="Courier New" w:hAnsi="Courier New" w:hint="default"/>
      </w:rPr>
    </w:lvl>
    <w:lvl w:ilvl="8" w:tplc="A448038A">
      <w:start w:val="1"/>
      <w:numFmt w:val="bullet"/>
      <w:lvlText w:val=""/>
      <w:lvlJc w:val="left"/>
      <w:pPr>
        <w:ind w:left="6480" w:hanging="360"/>
      </w:pPr>
      <w:rPr>
        <w:rFonts w:ascii="Wingdings" w:hAnsi="Wingdings" w:hint="default"/>
      </w:rPr>
    </w:lvl>
  </w:abstractNum>
  <w:abstractNum w:abstractNumId="1" w15:restartNumberingAfterBreak="0">
    <w:nsid w:val="176536B6"/>
    <w:multiLevelType w:val="multilevel"/>
    <w:tmpl w:val="501223D6"/>
    <w:lvl w:ilvl="0">
      <w:start w:val="1"/>
      <w:numFmt w:val="upperLetter"/>
      <w:lvlText w:val="%1."/>
      <w:lvlJc w:val="left"/>
      <w:pPr>
        <w:tabs>
          <w:tab w:val="num" w:pos="720"/>
        </w:tabs>
        <w:ind w:left="720" w:hanging="360"/>
      </w:pPr>
    </w:lvl>
    <w:lvl w:ilvl="1" w:tentative="1">
      <w:start w:val="1"/>
      <w:numFmt w:val="upperLetter"/>
      <w:lvlText w:val="%2."/>
      <w:lvlJc w:val="left"/>
      <w:pPr>
        <w:tabs>
          <w:tab w:val="num" w:pos="1440"/>
        </w:tabs>
        <w:ind w:left="1440" w:hanging="360"/>
      </w:pPr>
    </w:lvl>
    <w:lvl w:ilvl="2" w:tentative="1">
      <w:start w:val="1"/>
      <w:numFmt w:val="upperLetter"/>
      <w:lvlText w:val="%3."/>
      <w:lvlJc w:val="left"/>
      <w:pPr>
        <w:tabs>
          <w:tab w:val="num" w:pos="2160"/>
        </w:tabs>
        <w:ind w:left="2160" w:hanging="360"/>
      </w:pPr>
    </w:lvl>
    <w:lvl w:ilvl="3" w:tentative="1">
      <w:start w:val="1"/>
      <w:numFmt w:val="upperLetter"/>
      <w:lvlText w:val="%4."/>
      <w:lvlJc w:val="left"/>
      <w:pPr>
        <w:tabs>
          <w:tab w:val="num" w:pos="2880"/>
        </w:tabs>
        <w:ind w:left="2880" w:hanging="360"/>
      </w:pPr>
    </w:lvl>
    <w:lvl w:ilvl="4" w:tentative="1">
      <w:start w:val="1"/>
      <w:numFmt w:val="upperLetter"/>
      <w:lvlText w:val="%5."/>
      <w:lvlJc w:val="left"/>
      <w:pPr>
        <w:tabs>
          <w:tab w:val="num" w:pos="3600"/>
        </w:tabs>
        <w:ind w:left="3600" w:hanging="360"/>
      </w:pPr>
    </w:lvl>
    <w:lvl w:ilvl="5" w:tentative="1">
      <w:start w:val="1"/>
      <w:numFmt w:val="upperLetter"/>
      <w:lvlText w:val="%6."/>
      <w:lvlJc w:val="left"/>
      <w:pPr>
        <w:tabs>
          <w:tab w:val="num" w:pos="4320"/>
        </w:tabs>
        <w:ind w:left="4320" w:hanging="360"/>
      </w:pPr>
    </w:lvl>
    <w:lvl w:ilvl="6" w:tentative="1">
      <w:start w:val="1"/>
      <w:numFmt w:val="upperLetter"/>
      <w:lvlText w:val="%7."/>
      <w:lvlJc w:val="left"/>
      <w:pPr>
        <w:tabs>
          <w:tab w:val="num" w:pos="5040"/>
        </w:tabs>
        <w:ind w:left="5040" w:hanging="360"/>
      </w:pPr>
    </w:lvl>
    <w:lvl w:ilvl="7" w:tentative="1">
      <w:start w:val="1"/>
      <w:numFmt w:val="upperLetter"/>
      <w:lvlText w:val="%8."/>
      <w:lvlJc w:val="left"/>
      <w:pPr>
        <w:tabs>
          <w:tab w:val="num" w:pos="5760"/>
        </w:tabs>
        <w:ind w:left="5760" w:hanging="360"/>
      </w:pPr>
    </w:lvl>
    <w:lvl w:ilvl="8" w:tentative="1">
      <w:start w:val="1"/>
      <w:numFmt w:val="upperLetter"/>
      <w:lvlText w:val="%9."/>
      <w:lvlJc w:val="left"/>
      <w:pPr>
        <w:tabs>
          <w:tab w:val="num" w:pos="6480"/>
        </w:tabs>
        <w:ind w:left="6480" w:hanging="360"/>
      </w:pPr>
    </w:lvl>
  </w:abstractNum>
  <w:abstractNum w:abstractNumId="2" w15:restartNumberingAfterBreak="0">
    <w:nsid w:val="232E5D3E"/>
    <w:multiLevelType w:val="multilevel"/>
    <w:tmpl w:val="C8CA93CA"/>
    <w:lvl w:ilvl="0">
      <w:start w:val="1"/>
      <w:numFmt w:val="lowerLetter"/>
      <w:lvlText w:val="%1."/>
      <w:lvlJc w:val="left"/>
      <w:pPr>
        <w:tabs>
          <w:tab w:val="num" w:pos="720"/>
        </w:tabs>
        <w:ind w:left="720" w:hanging="360"/>
      </w:pPr>
      <w:rPr>
        <w:rFonts w:ascii="Arial" w:eastAsia="Calibri" w:hAnsi="Arial" w:cs="Arial"/>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2C9474E4"/>
    <w:multiLevelType w:val="singleLevel"/>
    <w:tmpl w:val="532885A4"/>
    <w:lvl w:ilvl="0">
      <w:start w:val="1"/>
      <w:numFmt w:val="decimal"/>
      <w:lvlText w:val="%1)"/>
      <w:lvlJc w:val="left"/>
      <w:pPr>
        <w:tabs>
          <w:tab w:val="num" w:pos="720"/>
        </w:tabs>
        <w:ind w:left="720" w:hanging="720"/>
      </w:pPr>
      <w:rPr>
        <w:rFonts w:hint="default"/>
      </w:rPr>
    </w:lvl>
  </w:abstractNum>
  <w:abstractNum w:abstractNumId="4" w15:restartNumberingAfterBreak="0">
    <w:nsid w:val="2F0E7250"/>
    <w:multiLevelType w:val="hybridMultilevel"/>
    <w:tmpl w:val="46BC14C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3358773B"/>
    <w:multiLevelType w:val="multilevel"/>
    <w:tmpl w:val="C45220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3FD57F27"/>
    <w:multiLevelType w:val="hybridMultilevel"/>
    <w:tmpl w:val="AE5223A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41506E50"/>
    <w:multiLevelType w:val="multilevel"/>
    <w:tmpl w:val="3B7A19BE"/>
    <w:lvl w:ilvl="0">
      <w:start w:val="1"/>
      <w:numFmt w:val="lowerLetter"/>
      <w:lvlText w:val="%1."/>
      <w:lvlJc w:val="left"/>
      <w:pPr>
        <w:tabs>
          <w:tab w:val="num" w:pos="720"/>
        </w:tabs>
        <w:ind w:left="720" w:hanging="360"/>
      </w:pPr>
      <w:rPr>
        <w:rFonts w:ascii="Arial" w:eastAsia="Times New Roman" w:hAnsi="Arial" w:cs="Arial"/>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41DB1E66"/>
    <w:multiLevelType w:val="hybridMultilevel"/>
    <w:tmpl w:val="190AD362"/>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49D23286"/>
    <w:multiLevelType w:val="hybridMultilevel"/>
    <w:tmpl w:val="C0BC7C0A"/>
    <w:lvl w:ilvl="0" w:tplc="30323716">
      <w:start w:val="20"/>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56C469D7"/>
    <w:multiLevelType w:val="hybridMultilevel"/>
    <w:tmpl w:val="19DC590E"/>
    <w:lvl w:ilvl="0" w:tplc="BCF4889A">
      <w:start w:val="18"/>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5FA920B4"/>
    <w:multiLevelType w:val="hybridMultilevel"/>
    <w:tmpl w:val="821CEB74"/>
    <w:lvl w:ilvl="0" w:tplc="372C0BBA">
      <w:numFmt w:val="bullet"/>
      <w:lvlText w:val="•"/>
      <w:lvlJc w:val="left"/>
      <w:pPr>
        <w:ind w:left="720" w:hanging="360"/>
      </w:pPr>
      <w:rPr>
        <w:rFonts w:ascii="Arial" w:eastAsia="Arial"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62B74F5C"/>
    <w:multiLevelType w:val="multilevel"/>
    <w:tmpl w:val="7BBA120A"/>
    <w:lvl w:ilvl="0">
      <w:start w:val="2"/>
      <w:numFmt w:val="upperLetter"/>
      <w:lvlText w:val="%1."/>
      <w:lvlJc w:val="left"/>
      <w:pPr>
        <w:tabs>
          <w:tab w:val="num" w:pos="720"/>
        </w:tabs>
        <w:ind w:left="720" w:hanging="360"/>
      </w:pPr>
    </w:lvl>
    <w:lvl w:ilvl="1" w:tentative="1">
      <w:start w:val="1"/>
      <w:numFmt w:val="upperLetter"/>
      <w:lvlText w:val="%2."/>
      <w:lvlJc w:val="left"/>
      <w:pPr>
        <w:tabs>
          <w:tab w:val="num" w:pos="1440"/>
        </w:tabs>
        <w:ind w:left="1440" w:hanging="360"/>
      </w:pPr>
    </w:lvl>
    <w:lvl w:ilvl="2" w:tentative="1">
      <w:start w:val="1"/>
      <w:numFmt w:val="upperLetter"/>
      <w:lvlText w:val="%3."/>
      <w:lvlJc w:val="left"/>
      <w:pPr>
        <w:tabs>
          <w:tab w:val="num" w:pos="2160"/>
        </w:tabs>
        <w:ind w:left="2160" w:hanging="360"/>
      </w:pPr>
    </w:lvl>
    <w:lvl w:ilvl="3" w:tentative="1">
      <w:start w:val="1"/>
      <w:numFmt w:val="upperLetter"/>
      <w:lvlText w:val="%4."/>
      <w:lvlJc w:val="left"/>
      <w:pPr>
        <w:tabs>
          <w:tab w:val="num" w:pos="2880"/>
        </w:tabs>
        <w:ind w:left="2880" w:hanging="360"/>
      </w:pPr>
    </w:lvl>
    <w:lvl w:ilvl="4" w:tentative="1">
      <w:start w:val="1"/>
      <w:numFmt w:val="upperLetter"/>
      <w:lvlText w:val="%5."/>
      <w:lvlJc w:val="left"/>
      <w:pPr>
        <w:tabs>
          <w:tab w:val="num" w:pos="3600"/>
        </w:tabs>
        <w:ind w:left="3600" w:hanging="360"/>
      </w:pPr>
    </w:lvl>
    <w:lvl w:ilvl="5" w:tentative="1">
      <w:start w:val="1"/>
      <w:numFmt w:val="upperLetter"/>
      <w:lvlText w:val="%6."/>
      <w:lvlJc w:val="left"/>
      <w:pPr>
        <w:tabs>
          <w:tab w:val="num" w:pos="4320"/>
        </w:tabs>
        <w:ind w:left="4320" w:hanging="360"/>
      </w:pPr>
    </w:lvl>
    <w:lvl w:ilvl="6" w:tentative="1">
      <w:start w:val="1"/>
      <w:numFmt w:val="upperLetter"/>
      <w:lvlText w:val="%7."/>
      <w:lvlJc w:val="left"/>
      <w:pPr>
        <w:tabs>
          <w:tab w:val="num" w:pos="5040"/>
        </w:tabs>
        <w:ind w:left="5040" w:hanging="360"/>
      </w:pPr>
    </w:lvl>
    <w:lvl w:ilvl="7" w:tentative="1">
      <w:start w:val="1"/>
      <w:numFmt w:val="upperLetter"/>
      <w:lvlText w:val="%8."/>
      <w:lvlJc w:val="left"/>
      <w:pPr>
        <w:tabs>
          <w:tab w:val="num" w:pos="5760"/>
        </w:tabs>
        <w:ind w:left="5760" w:hanging="360"/>
      </w:pPr>
    </w:lvl>
    <w:lvl w:ilvl="8" w:tentative="1">
      <w:start w:val="1"/>
      <w:numFmt w:val="upperLetter"/>
      <w:lvlText w:val="%9."/>
      <w:lvlJc w:val="left"/>
      <w:pPr>
        <w:tabs>
          <w:tab w:val="num" w:pos="6480"/>
        </w:tabs>
        <w:ind w:left="6480" w:hanging="360"/>
      </w:pPr>
    </w:lvl>
  </w:abstractNum>
  <w:abstractNum w:abstractNumId="13" w15:restartNumberingAfterBreak="0">
    <w:nsid w:val="67B97FE3"/>
    <w:multiLevelType w:val="hybridMultilevel"/>
    <w:tmpl w:val="5174226E"/>
    <w:lvl w:ilvl="0" w:tplc="372C0BBA">
      <w:numFmt w:val="bullet"/>
      <w:lvlText w:val="•"/>
      <w:lvlJc w:val="left"/>
      <w:pPr>
        <w:ind w:left="720" w:hanging="360"/>
      </w:pPr>
      <w:rPr>
        <w:rFonts w:ascii="Arial" w:eastAsia="Arial"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72DB0269"/>
    <w:multiLevelType w:val="hybridMultilevel"/>
    <w:tmpl w:val="64DCA14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125663180">
    <w:abstractNumId w:val="0"/>
  </w:num>
  <w:num w:numId="2" w16cid:durableId="808207133">
    <w:abstractNumId w:val="3"/>
  </w:num>
  <w:num w:numId="3" w16cid:durableId="791023252">
    <w:abstractNumId w:val="6"/>
  </w:num>
  <w:num w:numId="4" w16cid:durableId="1711686730">
    <w:abstractNumId w:val="10"/>
  </w:num>
  <w:num w:numId="5" w16cid:durableId="428045785">
    <w:abstractNumId w:val="7"/>
    <w:lvlOverride w:ilvl="0">
      <w:startOverride w:val="1"/>
    </w:lvlOverride>
    <w:lvlOverride w:ilvl="1"/>
    <w:lvlOverride w:ilvl="2"/>
    <w:lvlOverride w:ilvl="3"/>
    <w:lvlOverride w:ilvl="4"/>
    <w:lvlOverride w:ilvl="5"/>
    <w:lvlOverride w:ilvl="6"/>
    <w:lvlOverride w:ilvl="7"/>
    <w:lvlOverride w:ilvl="8"/>
  </w:num>
  <w:num w:numId="6" w16cid:durableId="1785075228">
    <w:abstractNumId w:val="2"/>
    <w:lvlOverride w:ilvl="0">
      <w:startOverride w:val="1"/>
    </w:lvlOverride>
    <w:lvlOverride w:ilvl="1"/>
    <w:lvlOverride w:ilvl="2"/>
    <w:lvlOverride w:ilvl="3"/>
    <w:lvlOverride w:ilvl="4"/>
    <w:lvlOverride w:ilvl="5"/>
    <w:lvlOverride w:ilvl="6"/>
    <w:lvlOverride w:ilvl="7"/>
    <w:lvlOverride w:ilvl="8"/>
  </w:num>
  <w:num w:numId="7" w16cid:durableId="420880831">
    <w:abstractNumId w:val="8"/>
  </w:num>
  <w:num w:numId="8" w16cid:durableId="337467407">
    <w:abstractNumId w:val="1"/>
  </w:num>
  <w:num w:numId="9" w16cid:durableId="680090914">
    <w:abstractNumId w:val="12"/>
  </w:num>
  <w:num w:numId="10" w16cid:durableId="1103764277">
    <w:abstractNumId w:val="14"/>
  </w:num>
  <w:num w:numId="11" w16cid:durableId="721439382">
    <w:abstractNumId w:val="13"/>
  </w:num>
  <w:num w:numId="12" w16cid:durableId="690450278">
    <w:abstractNumId w:val="11"/>
  </w:num>
  <w:num w:numId="13" w16cid:durableId="1409770919">
    <w:abstractNumId w:val="5"/>
  </w:num>
  <w:num w:numId="14" w16cid:durableId="1852599373">
    <w:abstractNumId w:val="9"/>
  </w:num>
  <w:num w:numId="15" w16cid:durableId="1569147549">
    <w:abstractNumId w:val="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Joanna Owen">
    <w15:presenceInfo w15:providerId="AD" w15:userId="S::joanna.owen@accesscharity.org.uk::6205a9e7-6c4a-4255-b47a-0b9f29c7ca7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doNotDisplayPageBoundarie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drawingGridHorizontalSpacing w:val="24"/>
  <w:displayHorizontalDrawingGridEvery w:val="2"/>
  <w:noPunctuationKerning/>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B3859"/>
    <w:rsid w:val="000117D6"/>
    <w:rsid w:val="000136CA"/>
    <w:rsid w:val="00020222"/>
    <w:rsid w:val="0002180F"/>
    <w:rsid w:val="000331B6"/>
    <w:rsid w:val="0003377E"/>
    <w:rsid w:val="000379DA"/>
    <w:rsid w:val="00045297"/>
    <w:rsid w:val="00054F08"/>
    <w:rsid w:val="00057DE6"/>
    <w:rsid w:val="00061F61"/>
    <w:rsid w:val="00063EAD"/>
    <w:rsid w:val="000674B1"/>
    <w:rsid w:val="00067558"/>
    <w:rsid w:val="0007328C"/>
    <w:rsid w:val="0008339C"/>
    <w:rsid w:val="00093EAA"/>
    <w:rsid w:val="00095BE4"/>
    <w:rsid w:val="000A2545"/>
    <w:rsid w:val="000B5809"/>
    <w:rsid w:val="000C0AD9"/>
    <w:rsid w:val="000D17D6"/>
    <w:rsid w:val="000D6141"/>
    <w:rsid w:val="000D7864"/>
    <w:rsid w:val="000E4DFC"/>
    <w:rsid w:val="000E4E5A"/>
    <w:rsid w:val="000F6273"/>
    <w:rsid w:val="00107447"/>
    <w:rsid w:val="0011187D"/>
    <w:rsid w:val="00113064"/>
    <w:rsid w:val="00117091"/>
    <w:rsid w:val="0013156A"/>
    <w:rsid w:val="00132758"/>
    <w:rsid w:val="001355F9"/>
    <w:rsid w:val="00142C1F"/>
    <w:rsid w:val="00144605"/>
    <w:rsid w:val="00147D5D"/>
    <w:rsid w:val="00153972"/>
    <w:rsid w:val="00160994"/>
    <w:rsid w:val="001701CC"/>
    <w:rsid w:val="00171C6C"/>
    <w:rsid w:val="00173136"/>
    <w:rsid w:val="00174772"/>
    <w:rsid w:val="0018161D"/>
    <w:rsid w:val="001836CA"/>
    <w:rsid w:val="00185D9B"/>
    <w:rsid w:val="001A5DFE"/>
    <w:rsid w:val="001C2D41"/>
    <w:rsid w:val="001C50F2"/>
    <w:rsid w:val="001D526E"/>
    <w:rsid w:val="001E1711"/>
    <w:rsid w:val="00201F61"/>
    <w:rsid w:val="00206ECE"/>
    <w:rsid w:val="00211314"/>
    <w:rsid w:val="0021564B"/>
    <w:rsid w:val="00220FAA"/>
    <w:rsid w:val="0022666D"/>
    <w:rsid w:val="00227DF3"/>
    <w:rsid w:val="0023430A"/>
    <w:rsid w:val="00235379"/>
    <w:rsid w:val="00237E31"/>
    <w:rsid w:val="002427A7"/>
    <w:rsid w:val="002439E1"/>
    <w:rsid w:val="00244228"/>
    <w:rsid w:val="002462A4"/>
    <w:rsid w:val="0025687E"/>
    <w:rsid w:val="0025C54C"/>
    <w:rsid w:val="00262DC4"/>
    <w:rsid w:val="00272D40"/>
    <w:rsid w:val="00276916"/>
    <w:rsid w:val="00282D1C"/>
    <w:rsid w:val="00284895"/>
    <w:rsid w:val="002973E3"/>
    <w:rsid w:val="002A11F2"/>
    <w:rsid w:val="002A6C8C"/>
    <w:rsid w:val="002B051D"/>
    <w:rsid w:val="002B3B6E"/>
    <w:rsid w:val="002C1B73"/>
    <w:rsid w:val="002D47D4"/>
    <w:rsid w:val="002D53AA"/>
    <w:rsid w:val="002D6F68"/>
    <w:rsid w:val="002E320F"/>
    <w:rsid w:val="002E40CF"/>
    <w:rsid w:val="002E4454"/>
    <w:rsid w:val="002E5566"/>
    <w:rsid w:val="0031788A"/>
    <w:rsid w:val="00323189"/>
    <w:rsid w:val="00325302"/>
    <w:rsid w:val="00330EAB"/>
    <w:rsid w:val="00333F87"/>
    <w:rsid w:val="0033677F"/>
    <w:rsid w:val="00341E7B"/>
    <w:rsid w:val="003539BA"/>
    <w:rsid w:val="00355ED4"/>
    <w:rsid w:val="003573A1"/>
    <w:rsid w:val="00360607"/>
    <w:rsid w:val="0037362D"/>
    <w:rsid w:val="003752FB"/>
    <w:rsid w:val="00383063"/>
    <w:rsid w:val="003C1B5B"/>
    <w:rsid w:val="003C357E"/>
    <w:rsid w:val="003C4FC5"/>
    <w:rsid w:val="003C707C"/>
    <w:rsid w:val="003F11B6"/>
    <w:rsid w:val="003F7C4E"/>
    <w:rsid w:val="00407917"/>
    <w:rsid w:val="00412518"/>
    <w:rsid w:val="00421CF6"/>
    <w:rsid w:val="004318A3"/>
    <w:rsid w:val="004318D6"/>
    <w:rsid w:val="00433D3D"/>
    <w:rsid w:val="004355FE"/>
    <w:rsid w:val="00436F36"/>
    <w:rsid w:val="004474C4"/>
    <w:rsid w:val="00464C37"/>
    <w:rsid w:val="00472969"/>
    <w:rsid w:val="0049787A"/>
    <w:rsid w:val="004A683A"/>
    <w:rsid w:val="004B218D"/>
    <w:rsid w:val="004C04CA"/>
    <w:rsid w:val="004C2632"/>
    <w:rsid w:val="004D00E5"/>
    <w:rsid w:val="004D47CF"/>
    <w:rsid w:val="004D666A"/>
    <w:rsid w:val="004E132A"/>
    <w:rsid w:val="004E2224"/>
    <w:rsid w:val="004F22E7"/>
    <w:rsid w:val="005011F1"/>
    <w:rsid w:val="00503CB9"/>
    <w:rsid w:val="00524AD2"/>
    <w:rsid w:val="0052507D"/>
    <w:rsid w:val="00526A89"/>
    <w:rsid w:val="00531F52"/>
    <w:rsid w:val="00537E54"/>
    <w:rsid w:val="005443B4"/>
    <w:rsid w:val="00560988"/>
    <w:rsid w:val="00560B55"/>
    <w:rsid w:val="0056239A"/>
    <w:rsid w:val="00574470"/>
    <w:rsid w:val="00574B85"/>
    <w:rsid w:val="005759DF"/>
    <w:rsid w:val="00580AA3"/>
    <w:rsid w:val="00587BC6"/>
    <w:rsid w:val="0059116D"/>
    <w:rsid w:val="005B3552"/>
    <w:rsid w:val="005C1330"/>
    <w:rsid w:val="005E0652"/>
    <w:rsid w:val="005E1D36"/>
    <w:rsid w:val="005E2D76"/>
    <w:rsid w:val="005F6248"/>
    <w:rsid w:val="006016BA"/>
    <w:rsid w:val="006061FB"/>
    <w:rsid w:val="0061319F"/>
    <w:rsid w:val="00620B8D"/>
    <w:rsid w:val="00637333"/>
    <w:rsid w:val="00642101"/>
    <w:rsid w:val="00645042"/>
    <w:rsid w:val="00646850"/>
    <w:rsid w:val="006472C4"/>
    <w:rsid w:val="00650829"/>
    <w:rsid w:val="006515D1"/>
    <w:rsid w:val="006518E3"/>
    <w:rsid w:val="00652182"/>
    <w:rsid w:val="0065516D"/>
    <w:rsid w:val="006642E4"/>
    <w:rsid w:val="00671116"/>
    <w:rsid w:val="006743AD"/>
    <w:rsid w:val="006828BA"/>
    <w:rsid w:val="006A744B"/>
    <w:rsid w:val="006B063C"/>
    <w:rsid w:val="006B3859"/>
    <w:rsid w:val="006B4E0D"/>
    <w:rsid w:val="006B7F67"/>
    <w:rsid w:val="006C11E8"/>
    <w:rsid w:val="006C35CB"/>
    <w:rsid w:val="006D4896"/>
    <w:rsid w:val="006D6BDA"/>
    <w:rsid w:val="006E1F09"/>
    <w:rsid w:val="006F2B20"/>
    <w:rsid w:val="006F5732"/>
    <w:rsid w:val="00707FA4"/>
    <w:rsid w:val="00711B7B"/>
    <w:rsid w:val="00711D7A"/>
    <w:rsid w:val="00713D79"/>
    <w:rsid w:val="00724E74"/>
    <w:rsid w:val="00726D6C"/>
    <w:rsid w:val="00735515"/>
    <w:rsid w:val="00746ADB"/>
    <w:rsid w:val="00760550"/>
    <w:rsid w:val="007704C0"/>
    <w:rsid w:val="00770768"/>
    <w:rsid w:val="00775AA6"/>
    <w:rsid w:val="00783D58"/>
    <w:rsid w:val="007B49D9"/>
    <w:rsid w:val="007B7E91"/>
    <w:rsid w:val="007C3BF0"/>
    <w:rsid w:val="007C4BAC"/>
    <w:rsid w:val="007C61A4"/>
    <w:rsid w:val="007D02EC"/>
    <w:rsid w:val="007E2FDC"/>
    <w:rsid w:val="007E4AB3"/>
    <w:rsid w:val="00803307"/>
    <w:rsid w:val="00807C26"/>
    <w:rsid w:val="00814576"/>
    <w:rsid w:val="0082566A"/>
    <w:rsid w:val="00833078"/>
    <w:rsid w:val="00836AF2"/>
    <w:rsid w:val="008372C6"/>
    <w:rsid w:val="00844E55"/>
    <w:rsid w:val="008563E0"/>
    <w:rsid w:val="0086014C"/>
    <w:rsid w:val="008638B0"/>
    <w:rsid w:val="008721C6"/>
    <w:rsid w:val="0089036E"/>
    <w:rsid w:val="00897591"/>
    <w:rsid w:val="008C1EE8"/>
    <w:rsid w:val="008C6B27"/>
    <w:rsid w:val="008D39B9"/>
    <w:rsid w:val="008D4C80"/>
    <w:rsid w:val="008E3D39"/>
    <w:rsid w:val="008E60B8"/>
    <w:rsid w:val="008F2789"/>
    <w:rsid w:val="009166D1"/>
    <w:rsid w:val="00924417"/>
    <w:rsid w:val="00943CF1"/>
    <w:rsid w:val="00950F22"/>
    <w:rsid w:val="009553C3"/>
    <w:rsid w:val="009568A3"/>
    <w:rsid w:val="00975F9A"/>
    <w:rsid w:val="0099237C"/>
    <w:rsid w:val="009A1628"/>
    <w:rsid w:val="009A5911"/>
    <w:rsid w:val="009A7524"/>
    <w:rsid w:val="009B344F"/>
    <w:rsid w:val="009B756D"/>
    <w:rsid w:val="009D6366"/>
    <w:rsid w:val="009D7B54"/>
    <w:rsid w:val="009E3AFE"/>
    <w:rsid w:val="00A043DF"/>
    <w:rsid w:val="00A05DA1"/>
    <w:rsid w:val="00A11494"/>
    <w:rsid w:val="00A164F7"/>
    <w:rsid w:val="00A31145"/>
    <w:rsid w:val="00A35DF5"/>
    <w:rsid w:val="00A42F94"/>
    <w:rsid w:val="00A45A57"/>
    <w:rsid w:val="00A465AE"/>
    <w:rsid w:val="00A547FB"/>
    <w:rsid w:val="00A61FBF"/>
    <w:rsid w:val="00A63DA2"/>
    <w:rsid w:val="00A64F5E"/>
    <w:rsid w:val="00A70C74"/>
    <w:rsid w:val="00A73999"/>
    <w:rsid w:val="00A7414F"/>
    <w:rsid w:val="00A85B49"/>
    <w:rsid w:val="00A91954"/>
    <w:rsid w:val="00A9325B"/>
    <w:rsid w:val="00AA0DF4"/>
    <w:rsid w:val="00AA1866"/>
    <w:rsid w:val="00AE304E"/>
    <w:rsid w:val="00AF33EC"/>
    <w:rsid w:val="00B05948"/>
    <w:rsid w:val="00B13C8C"/>
    <w:rsid w:val="00B200B5"/>
    <w:rsid w:val="00B20D34"/>
    <w:rsid w:val="00B26B86"/>
    <w:rsid w:val="00B332C0"/>
    <w:rsid w:val="00B34317"/>
    <w:rsid w:val="00B41E7E"/>
    <w:rsid w:val="00B47E5B"/>
    <w:rsid w:val="00B5370D"/>
    <w:rsid w:val="00B860A2"/>
    <w:rsid w:val="00B9659D"/>
    <w:rsid w:val="00BC0D5F"/>
    <w:rsid w:val="00BC537F"/>
    <w:rsid w:val="00BD7631"/>
    <w:rsid w:val="00BE4FE6"/>
    <w:rsid w:val="00BF16CF"/>
    <w:rsid w:val="00C07A14"/>
    <w:rsid w:val="00C22BFA"/>
    <w:rsid w:val="00C56DCA"/>
    <w:rsid w:val="00C666DE"/>
    <w:rsid w:val="00C76C26"/>
    <w:rsid w:val="00C93E96"/>
    <w:rsid w:val="00C9466F"/>
    <w:rsid w:val="00C96800"/>
    <w:rsid w:val="00C97471"/>
    <w:rsid w:val="00CB6F8A"/>
    <w:rsid w:val="00CC1C56"/>
    <w:rsid w:val="00CC796F"/>
    <w:rsid w:val="00CC7CD6"/>
    <w:rsid w:val="00CD14D9"/>
    <w:rsid w:val="00CD2667"/>
    <w:rsid w:val="00CD615D"/>
    <w:rsid w:val="00CE48F1"/>
    <w:rsid w:val="00CF30E4"/>
    <w:rsid w:val="00CF54AF"/>
    <w:rsid w:val="00CF77C6"/>
    <w:rsid w:val="00D042C8"/>
    <w:rsid w:val="00D10D54"/>
    <w:rsid w:val="00D260F8"/>
    <w:rsid w:val="00D42832"/>
    <w:rsid w:val="00D4470B"/>
    <w:rsid w:val="00D4504B"/>
    <w:rsid w:val="00D45116"/>
    <w:rsid w:val="00D46B0D"/>
    <w:rsid w:val="00D47693"/>
    <w:rsid w:val="00D55D18"/>
    <w:rsid w:val="00D5636E"/>
    <w:rsid w:val="00D641FD"/>
    <w:rsid w:val="00D73373"/>
    <w:rsid w:val="00D76D85"/>
    <w:rsid w:val="00D81E08"/>
    <w:rsid w:val="00D84071"/>
    <w:rsid w:val="00D854C4"/>
    <w:rsid w:val="00D87E1B"/>
    <w:rsid w:val="00D93DE5"/>
    <w:rsid w:val="00D96DCC"/>
    <w:rsid w:val="00DA1896"/>
    <w:rsid w:val="00DB0BA1"/>
    <w:rsid w:val="00DB682C"/>
    <w:rsid w:val="00DC6F16"/>
    <w:rsid w:val="00DD1599"/>
    <w:rsid w:val="00DD6CBF"/>
    <w:rsid w:val="00DE44F8"/>
    <w:rsid w:val="00DF245D"/>
    <w:rsid w:val="00DF617D"/>
    <w:rsid w:val="00E045B7"/>
    <w:rsid w:val="00E216D2"/>
    <w:rsid w:val="00E226EF"/>
    <w:rsid w:val="00E26CE2"/>
    <w:rsid w:val="00E333D3"/>
    <w:rsid w:val="00E4772D"/>
    <w:rsid w:val="00E51D81"/>
    <w:rsid w:val="00E54D99"/>
    <w:rsid w:val="00E60543"/>
    <w:rsid w:val="00E60B10"/>
    <w:rsid w:val="00E60C15"/>
    <w:rsid w:val="00E642BA"/>
    <w:rsid w:val="00E66AAC"/>
    <w:rsid w:val="00E6731B"/>
    <w:rsid w:val="00E732C3"/>
    <w:rsid w:val="00E75EE9"/>
    <w:rsid w:val="00E813F0"/>
    <w:rsid w:val="00E831EF"/>
    <w:rsid w:val="00E977D4"/>
    <w:rsid w:val="00EA25C5"/>
    <w:rsid w:val="00EA29EF"/>
    <w:rsid w:val="00EB77AF"/>
    <w:rsid w:val="00EC0588"/>
    <w:rsid w:val="00ED0C6E"/>
    <w:rsid w:val="00ED4C95"/>
    <w:rsid w:val="00EF42D4"/>
    <w:rsid w:val="00EF4FD1"/>
    <w:rsid w:val="00EF57D8"/>
    <w:rsid w:val="00F02DEE"/>
    <w:rsid w:val="00F05829"/>
    <w:rsid w:val="00F1324B"/>
    <w:rsid w:val="00F3060B"/>
    <w:rsid w:val="00F32EC6"/>
    <w:rsid w:val="00F42BBC"/>
    <w:rsid w:val="00F4682A"/>
    <w:rsid w:val="00F4770C"/>
    <w:rsid w:val="00F50515"/>
    <w:rsid w:val="00F54B1C"/>
    <w:rsid w:val="00F6246F"/>
    <w:rsid w:val="00F6725D"/>
    <w:rsid w:val="00F95655"/>
    <w:rsid w:val="00FA5484"/>
    <w:rsid w:val="00FA59FF"/>
    <w:rsid w:val="00FA7195"/>
    <w:rsid w:val="00FA78C4"/>
    <w:rsid w:val="00FB0531"/>
    <w:rsid w:val="00FB7673"/>
    <w:rsid w:val="00FC2430"/>
    <w:rsid w:val="00FD0679"/>
    <w:rsid w:val="00FD7791"/>
    <w:rsid w:val="00FE0EC2"/>
    <w:rsid w:val="00FE5818"/>
    <w:rsid w:val="00FF2C74"/>
    <w:rsid w:val="017CCC6C"/>
    <w:rsid w:val="0349E6ED"/>
    <w:rsid w:val="04D88324"/>
    <w:rsid w:val="04E54235"/>
    <w:rsid w:val="058784FE"/>
    <w:rsid w:val="065CDCBE"/>
    <w:rsid w:val="066A1FE2"/>
    <w:rsid w:val="0774153F"/>
    <w:rsid w:val="07A09750"/>
    <w:rsid w:val="082B0DFC"/>
    <w:rsid w:val="083CAE38"/>
    <w:rsid w:val="08AA6DF8"/>
    <w:rsid w:val="0B083544"/>
    <w:rsid w:val="0BCD96F1"/>
    <w:rsid w:val="0C3B1AE0"/>
    <w:rsid w:val="0DB2C7A7"/>
    <w:rsid w:val="0E76F8ED"/>
    <w:rsid w:val="0F931E15"/>
    <w:rsid w:val="0FA7DA86"/>
    <w:rsid w:val="105DFD9E"/>
    <w:rsid w:val="10F29726"/>
    <w:rsid w:val="1226EF60"/>
    <w:rsid w:val="12584E26"/>
    <w:rsid w:val="128755EE"/>
    <w:rsid w:val="132B626B"/>
    <w:rsid w:val="13DAF275"/>
    <w:rsid w:val="14CE9C55"/>
    <w:rsid w:val="1518B8C6"/>
    <w:rsid w:val="151BAD2B"/>
    <w:rsid w:val="1650F8BC"/>
    <w:rsid w:val="1675FD31"/>
    <w:rsid w:val="16BA398A"/>
    <w:rsid w:val="180CA5FF"/>
    <w:rsid w:val="181048E9"/>
    <w:rsid w:val="184EF950"/>
    <w:rsid w:val="1C7ACA8F"/>
    <w:rsid w:val="1CAD76B1"/>
    <w:rsid w:val="1CADBF98"/>
    <w:rsid w:val="1D0505CD"/>
    <w:rsid w:val="1E3BC9B1"/>
    <w:rsid w:val="21EFDDA9"/>
    <w:rsid w:val="226F6960"/>
    <w:rsid w:val="229BD07C"/>
    <w:rsid w:val="22BD193E"/>
    <w:rsid w:val="23AC7D12"/>
    <w:rsid w:val="245E2DB9"/>
    <w:rsid w:val="24F51A2E"/>
    <w:rsid w:val="26B5A081"/>
    <w:rsid w:val="275FE347"/>
    <w:rsid w:val="2880025C"/>
    <w:rsid w:val="288A37B7"/>
    <w:rsid w:val="28FE84BC"/>
    <w:rsid w:val="29CE4AC3"/>
    <w:rsid w:val="2A616AF9"/>
    <w:rsid w:val="2D07CF8D"/>
    <w:rsid w:val="2E1F3D1D"/>
    <w:rsid w:val="30ABEC2C"/>
    <w:rsid w:val="31DD2DEF"/>
    <w:rsid w:val="332213C3"/>
    <w:rsid w:val="33700289"/>
    <w:rsid w:val="351AE3BB"/>
    <w:rsid w:val="35884D49"/>
    <w:rsid w:val="35C99A47"/>
    <w:rsid w:val="3628ED5E"/>
    <w:rsid w:val="36D0F5E0"/>
    <w:rsid w:val="392ECBCC"/>
    <w:rsid w:val="39F084EF"/>
    <w:rsid w:val="3AE1E323"/>
    <w:rsid w:val="3DC7DC40"/>
    <w:rsid w:val="3DC8950E"/>
    <w:rsid w:val="3E13F9A5"/>
    <w:rsid w:val="3F88061D"/>
    <w:rsid w:val="402B1DA3"/>
    <w:rsid w:val="41251A06"/>
    <w:rsid w:val="4233BBC0"/>
    <w:rsid w:val="45E32B35"/>
    <w:rsid w:val="465014BA"/>
    <w:rsid w:val="47F31D28"/>
    <w:rsid w:val="48E5CE45"/>
    <w:rsid w:val="49E1CA02"/>
    <w:rsid w:val="4A6C7FC6"/>
    <w:rsid w:val="4B555ABA"/>
    <w:rsid w:val="4BA10345"/>
    <w:rsid w:val="4BC4FEF4"/>
    <w:rsid w:val="4BFC29E0"/>
    <w:rsid w:val="4CCB3D29"/>
    <w:rsid w:val="4D340A64"/>
    <w:rsid w:val="4D80DF1E"/>
    <w:rsid w:val="4E2C7A2C"/>
    <w:rsid w:val="4EA59A12"/>
    <w:rsid w:val="4F84037E"/>
    <w:rsid w:val="51EE0395"/>
    <w:rsid w:val="52B8F611"/>
    <w:rsid w:val="532AE5ED"/>
    <w:rsid w:val="53ABFFCB"/>
    <w:rsid w:val="53ECA51D"/>
    <w:rsid w:val="5429E97F"/>
    <w:rsid w:val="574154A1"/>
    <w:rsid w:val="577E13CA"/>
    <w:rsid w:val="5956AB2F"/>
    <w:rsid w:val="598AD369"/>
    <w:rsid w:val="5A313486"/>
    <w:rsid w:val="5C041FE6"/>
    <w:rsid w:val="5C337C2C"/>
    <w:rsid w:val="5D15174A"/>
    <w:rsid w:val="5D9BB232"/>
    <w:rsid w:val="5DA8A3C9"/>
    <w:rsid w:val="5E044A1D"/>
    <w:rsid w:val="5E09357C"/>
    <w:rsid w:val="5E86E7F1"/>
    <w:rsid w:val="5FB31131"/>
    <w:rsid w:val="5FBBE306"/>
    <w:rsid w:val="61564DAF"/>
    <w:rsid w:val="6311809D"/>
    <w:rsid w:val="63633EB3"/>
    <w:rsid w:val="64AEFD14"/>
    <w:rsid w:val="656BEBB6"/>
    <w:rsid w:val="65C81F99"/>
    <w:rsid w:val="6676B9A1"/>
    <w:rsid w:val="69797043"/>
    <w:rsid w:val="69B87992"/>
    <w:rsid w:val="6A9FB65B"/>
    <w:rsid w:val="6B7153F3"/>
    <w:rsid w:val="6CAFC025"/>
    <w:rsid w:val="6CC008CD"/>
    <w:rsid w:val="6DA13E4F"/>
    <w:rsid w:val="6F02735C"/>
    <w:rsid w:val="6F4E3763"/>
    <w:rsid w:val="6F763378"/>
    <w:rsid w:val="70706184"/>
    <w:rsid w:val="709C8407"/>
    <w:rsid w:val="71183E86"/>
    <w:rsid w:val="721F8BCE"/>
    <w:rsid w:val="7247F2FC"/>
    <w:rsid w:val="7249719F"/>
    <w:rsid w:val="7364F142"/>
    <w:rsid w:val="7458BCFF"/>
    <w:rsid w:val="74CE41DC"/>
    <w:rsid w:val="74EAEFA6"/>
    <w:rsid w:val="755A6667"/>
    <w:rsid w:val="75AD5A5D"/>
    <w:rsid w:val="767B4EF9"/>
    <w:rsid w:val="768BEDEE"/>
    <w:rsid w:val="76CB41CF"/>
    <w:rsid w:val="76D7F2F1"/>
    <w:rsid w:val="7AC6F644"/>
    <w:rsid w:val="7B948B6B"/>
    <w:rsid w:val="7BDBCC8F"/>
    <w:rsid w:val="7BE31DE1"/>
    <w:rsid w:val="7CA8804A"/>
    <w:rsid w:val="7DF9C0ED"/>
    <w:rsid w:val="7EB0DCAA"/>
    <w:rsid w:val="7EFA0A8A"/>
    <w:rsid w:val="7F83FDD9"/>
    <w:rsid w:val="7FA9DBC2"/>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2445EC11"/>
  <w15:chartTrackingRefBased/>
  <w15:docId w15:val="{C70F12DC-CD55-4794-8AC0-D0A8A0BFEB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footer" w:uiPriority="99"/>
    <w:lsdException w:name="caption" w:semiHidden="1" w:unhideWhenUsed="1"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547FB"/>
    <w:rPr>
      <w:rFonts w:ascii="Arial" w:hAnsi="Arial"/>
      <w:lang w:eastAsia="en-US"/>
    </w:rPr>
  </w:style>
  <w:style w:type="paragraph" w:styleId="Heading1">
    <w:name w:val="heading 1"/>
    <w:basedOn w:val="Normal"/>
    <w:next w:val="Normal"/>
    <w:link w:val="Heading1Char"/>
    <w:qFormat/>
    <w:rsid w:val="00FD7791"/>
    <w:pPr>
      <w:keepNext/>
      <w:keepLines/>
      <w:spacing w:before="240"/>
      <w:outlineLvl w:val="0"/>
    </w:pPr>
    <w:rPr>
      <w:rFonts w:asciiTheme="majorHAnsi" w:eastAsiaTheme="majorEastAsia" w:hAnsiTheme="majorHAnsi" w:cstheme="majorBidi"/>
      <w:color w:val="2F5496" w:themeColor="accent1" w:themeShade="BF"/>
      <w:sz w:val="32"/>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HeadingText">
    <w:name w:val="Heading Text"/>
    <w:basedOn w:val="Normal"/>
    <w:next w:val="Normal"/>
    <w:rsid w:val="00A547FB"/>
    <w:rPr>
      <w:b/>
    </w:rPr>
  </w:style>
  <w:style w:type="character" w:customStyle="1" w:styleId="SueShepherd">
    <w:name w:val="Sue Shepherd"/>
    <w:semiHidden/>
    <w:rsid w:val="00ED4C95"/>
    <w:rPr>
      <w:rFonts w:ascii="Comic Sans MS" w:hAnsi="Comic Sans MS"/>
      <w:b w:val="0"/>
      <w:bCs w:val="0"/>
      <w:i w:val="0"/>
      <w:iCs w:val="0"/>
      <w:strike w:val="0"/>
      <w:color w:val="auto"/>
      <w:sz w:val="20"/>
      <w:szCs w:val="20"/>
      <w:u w:val="none"/>
    </w:rPr>
  </w:style>
  <w:style w:type="paragraph" w:styleId="FootnoteText">
    <w:name w:val="footnote text"/>
    <w:basedOn w:val="Normal"/>
    <w:semiHidden/>
    <w:rsid w:val="00D10D54"/>
    <w:rPr>
      <w:lang w:eastAsia="en-GB"/>
    </w:rPr>
  </w:style>
  <w:style w:type="character" w:styleId="FootnoteReference">
    <w:name w:val="footnote reference"/>
    <w:semiHidden/>
    <w:rsid w:val="00D10D54"/>
    <w:rPr>
      <w:vertAlign w:val="superscript"/>
    </w:rPr>
  </w:style>
  <w:style w:type="paragraph" w:customStyle="1" w:styleId="Default">
    <w:name w:val="Default"/>
    <w:rsid w:val="00F4682A"/>
    <w:pPr>
      <w:autoSpaceDE w:val="0"/>
      <w:autoSpaceDN w:val="0"/>
      <w:adjustRightInd w:val="0"/>
    </w:pPr>
    <w:rPr>
      <w:rFonts w:eastAsia="Calibri"/>
      <w:color w:val="000000"/>
      <w:sz w:val="24"/>
      <w:szCs w:val="24"/>
      <w:lang w:eastAsia="en-US"/>
    </w:rPr>
  </w:style>
  <w:style w:type="paragraph" w:styleId="NoSpacing">
    <w:name w:val="No Spacing"/>
    <w:uiPriority w:val="1"/>
    <w:qFormat/>
    <w:rsid w:val="00CC796F"/>
    <w:rPr>
      <w:rFonts w:ascii="Calibri" w:hAnsi="Calibri"/>
      <w:sz w:val="22"/>
      <w:szCs w:val="22"/>
    </w:rPr>
  </w:style>
  <w:style w:type="paragraph" w:styleId="ListParagraph">
    <w:name w:val="List Paragraph"/>
    <w:basedOn w:val="Normal"/>
    <w:uiPriority w:val="34"/>
    <w:qFormat/>
    <w:rsid w:val="0002180F"/>
    <w:pPr>
      <w:ind w:left="720"/>
    </w:pPr>
  </w:style>
  <w:style w:type="paragraph" w:styleId="BalloonText">
    <w:name w:val="Balloon Text"/>
    <w:basedOn w:val="Normal"/>
    <w:link w:val="BalloonTextChar"/>
    <w:rsid w:val="002E40CF"/>
    <w:rPr>
      <w:rFonts w:ascii="Segoe UI" w:hAnsi="Segoe UI" w:cs="Segoe UI"/>
      <w:sz w:val="18"/>
      <w:szCs w:val="18"/>
    </w:rPr>
  </w:style>
  <w:style w:type="character" w:customStyle="1" w:styleId="BalloonTextChar">
    <w:name w:val="Balloon Text Char"/>
    <w:link w:val="BalloonText"/>
    <w:rsid w:val="002E40CF"/>
    <w:rPr>
      <w:rFonts w:ascii="Segoe UI" w:hAnsi="Segoe UI" w:cs="Segoe UI"/>
      <w:sz w:val="18"/>
      <w:szCs w:val="18"/>
      <w:lang w:eastAsia="en-US"/>
    </w:rPr>
  </w:style>
  <w:style w:type="paragraph" w:styleId="Header">
    <w:name w:val="header"/>
    <w:basedOn w:val="Normal"/>
    <w:link w:val="HeaderChar"/>
    <w:rsid w:val="009A5911"/>
    <w:pPr>
      <w:tabs>
        <w:tab w:val="center" w:pos="4513"/>
        <w:tab w:val="right" w:pos="9026"/>
      </w:tabs>
    </w:pPr>
  </w:style>
  <w:style w:type="character" w:customStyle="1" w:styleId="HeaderChar">
    <w:name w:val="Header Char"/>
    <w:link w:val="Header"/>
    <w:rsid w:val="009A5911"/>
    <w:rPr>
      <w:rFonts w:ascii="Arial" w:hAnsi="Arial"/>
      <w:lang w:eastAsia="en-US"/>
    </w:rPr>
  </w:style>
  <w:style w:type="paragraph" w:styleId="Footer">
    <w:name w:val="footer"/>
    <w:basedOn w:val="Normal"/>
    <w:link w:val="FooterChar"/>
    <w:uiPriority w:val="99"/>
    <w:rsid w:val="009A5911"/>
    <w:pPr>
      <w:tabs>
        <w:tab w:val="center" w:pos="4513"/>
        <w:tab w:val="right" w:pos="9026"/>
      </w:tabs>
    </w:pPr>
  </w:style>
  <w:style w:type="character" w:customStyle="1" w:styleId="FooterChar">
    <w:name w:val="Footer Char"/>
    <w:link w:val="Footer"/>
    <w:uiPriority w:val="99"/>
    <w:rsid w:val="009A5911"/>
    <w:rPr>
      <w:rFonts w:ascii="Arial" w:hAnsi="Arial"/>
      <w:lang w:eastAsia="en-US"/>
    </w:rPr>
  </w:style>
  <w:style w:type="table" w:styleId="TableGrid">
    <w:name w:val="Table Grid"/>
    <w:basedOn w:val="TableNormal"/>
    <w:uiPriority w:val="39"/>
    <w:rsid w:val="00262DC4"/>
    <w:rPr>
      <w:rFonts w:ascii="Calibri" w:eastAsia="Calibri" w:hAnsi="Calibri" w:cs="Arial"/>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basedOn w:val="DefaultParagraphFont"/>
    <w:rsid w:val="009568A3"/>
  </w:style>
  <w:style w:type="paragraph" w:customStyle="1" w:styleId="paragraph">
    <w:name w:val="paragraph"/>
    <w:basedOn w:val="Normal"/>
    <w:rsid w:val="006515D1"/>
    <w:pPr>
      <w:spacing w:before="100" w:beforeAutospacing="1" w:after="100" w:afterAutospacing="1"/>
    </w:pPr>
    <w:rPr>
      <w:rFonts w:ascii="Times New Roman" w:hAnsi="Times New Roman"/>
      <w:sz w:val="24"/>
      <w:szCs w:val="24"/>
      <w:lang w:val="en-US"/>
    </w:rPr>
  </w:style>
  <w:style w:type="character" w:customStyle="1" w:styleId="eop">
    <w:name w:val="eop"/>
    <w:basedOn w:val="DefaultParagraphFont"/>
    <w:rsid w:val="006515D1"/>
  </w:style>
  <w:style w:type="character" w:styleId="Hyperlink">
    <w:name w:val="Hyperlink"/>
    <w:basedOn w:val="DefaultParagraphFont"/>
    <w:rsid w:val="008721C6"/>
    <w:rPr>
      <w:color w:val="0563C1" w:themeColor="hyperlink"/>
      <w:u w:val="single"/>
    </w:rPr>
  </w:style>
  <w:style w:type="paragraph" w:styleId="CommentText">
    <w:name w:val="annotation text"/>
    <w:basedOn w:val="Normal"/>
    <w:link w:val="CommentTextChar"/>
  </w:style>
  <w:style w:type="character" w:customStyle="1" w:styleId="CommentTextChar">
    <w:name w:val="Comment Text Char"/>
    <w:basedOn w:val="DefaultParagraphFont"/>
    <w:link w:val="CommentText"/>
    <w:rPr>
      <w:rFonts w:ascii="Arial" w:hAnsi="Arial"/>
      <w:lang w:eastAsia="en-US"/>
    </w:rPr>
  </w:style>
  <w:style w:type="character" w:styleId="CommentReference">
    <w:name w:val="annotation reference"/>
    <w:basedOn w:val="DefaultParagraphFont"/>
    <w:rPr>
      <w:sz w:val="16"/>
      <w:szCs w:val="16"/>
    </w:rPr>
  </w:style>
  <w:style w:type="character" w:styleId="FollowedHyperlink">
    <w:name w:val="FollowedHyperlink"/>
    <w:basedOn w:val="DefaultParagraphFont"/>
    <w:rsid w:val="00F4770C"/>
    <w:rPr>
      <w:color w:val="954F72" w:themeColor="followedHyperlink"/>
      <w:u w:val="single"/>
    </w:rPr>
  </w:style>
  <w:style w:type="paragraph" w:styleId="CommentSubject">
    <w:name w:val="annotation subject"/>
    <w:basedOn w:val="CommentText"/>
    <w:next w:val="CommentText"/>
    <w:link w:val="CommentSubjectChar"/>
    <w:rsid w:val="00B9659D"/>
    <w:rPr>
      <w:b/>
      <w:bCs/>
    </w:rPr>
  </w:style>
  <w:style w:type="character" w:customStyle="1" w:styleId="CommentSubjectChar">
    <w:name w:val="Comment Subject Char"/>
    <w:basedOn w:val="CommentTextChar"/>
    <w:link w:val="CommentSubject"/>
    <w:rsid w:val="00B9659D"/>
    <w:rPr>
      <w:rFonts w:ascii="Arial" w:hAnsi="Arial"/>
      <w:b/>
      <w:bCs/>
      <w:lang w:eastAsia="en-US"/>
    </w:rPr>
  </w:style>
  <w:style w:type="character" w:styleId="Mention">
    <w:name w:val="Mention"/>
    <w:basedOn w:val="DefaultParagraphFont"/>
    <w:uiPriority w:val="99"/>
    <w:unhideWhenUsed/>
    <w:rsid w:val="00B9659D"/>
    <w:rPr>
      <w:color w:val="2B579A"/>
      <w:shd w:val="clear" w:color="auto" w:fill="E1DFDD"/>
    </w:rPr>
  </w:style>
  <w:style w:type="character" w:styleId="UnresolvedMention">
    <w:name w:val="Unresolved Mention"/>
    <w:basedOn w:val="DefaultParagraphFont"/>
    <w:uiPriority w:val="99"/>
    <w:semiHidden/>
    <w:unhideWhenUsed/>
    <w:rsid w:val="00F32EC6"/>
    <w:rPr>
      <w:color w:val="605E5C"/>
      <w:shd w:val="clear" w:color="auto" w:fill="E1DFDD"/>
    </w:rPr>
  </w:style>
  <w:style w:type="character" w:customStyle="1" w:styleId="Heading1Char">
    <w:name w:val="Heading 1 Char"/>
    <w:basedOn w:val="DefaultParagraphFont"/>
    <w:link w:val="Heading1"/>
    <w:rsid w:val="00FD7791"/>
    <w:rPr>
      <w:rFonts w:asciiTheme="majorHAnsi" w:eastAsiaTheme="majorEastAsia" w:hAnsiTheme="majorHAnsi" w:cstheme="majorBidi"/>
      <w:color w:val="2F5496" w:themeColor="accent1" w:themeShade="BF"/>
      <w:sz w:val="32"/>
      <w:szCs w:val="32"/>
      <w:lang w:eastAsia="en-US"/>
    </w:rPr>
  </w:style>
  <w:style w:type="paragraph" w:styleId="Revision">
    <w:name w:val="Revision"/>
    <w:hidden/>
    <w:uiPriority w:val="99"/>
    <w:semiHidden/>
    <w:rsid w:val="006061FB"/>
    <w:rPr>
      <w:rFonts w:ascii="Arial" w:hAnsi="Arial"/>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185208">
      <w:bodyDiv w:val="1"/>
      <w:marLeft w:val="0"/>
      <w:marRight w:val="0"/>
      <w:marTop w:val="0"/>
      <w:marBottom w:val="0"/>
      <w:divBdr>
        <w:top w:val="none" w:sz="0" w:space="0" w:color="auto"/>
        <w:left w:val="none" w:sz="0" w:space="0" w:color="auto"/>
        <w:bottom w:val="none" w:sz="0" w:space="0" w:color="auto"/>
        <w:right w:val="none" w:sz="0" w:space="0" w:color="auto"/>
      </w:divBdr>
    </w:div>
    <w:div w:id="38627521">
      <w:bodyDiv w:val="1"/>
      <w:marLeft w:val="0"/>
      <w:marRight w:val="0"/>
      <w:marTop w:val="0"/>
      <w:marBottom w:val="0"/>
      <w:divBdr>
        <w:top w:val="none" w:sz="0" w:space="0" w:color="auto"/>
        <w:left w:val="none" w:sz="0" w:space="0" w:color="auto"/>
        <w:bottom w:val="none" w:sz="0" w:space="0" w:color="auto"/>
        <w:right w:val="none" w:sz="0" w:space="0" w:color="auto"/>
      </w:divBdr>
    </w:div>
    <w:div w:id="307101848">
      <w:bodyDiv w:val="1"/>
      <w:marLeft w:val="0"/>
      <w:marRight w:val="0"/>
      <w:marTop w:val="0"/>
      <w:marBottom w:val="0"/>
      <w:divBdr>
        <w:top w:val="none" w:sz="0" w:space="0" w:color="auto"/>
        <w:left w:val="none" w:sz="0" w:space="0" w:color="auto"/>
        <w:bottom w:val="none" w:sz="0" w:space="0" w:color="auto"/>
        <w:right w:val="none" w:sz="0" w:space="0" w:color="auto"/>
      </w:divBdr>
    </w:div>
    <w:div w:id="970550289">
      <w:bodyDiv w:val="1"/>
      <w:marLeft w:val="0"/>
      <w:marRight w:val="0"/>
      <w:marTop w:val="0"/>
      <w:marBottom w:val="0"/>
      <w:divBdr>
        <w:top w:val="none" w:sz="0" w:space="0" w:color="auto"/>
        <w:left w:val="none" w:sz="0" w:space="0" w:color="auto"/>
        <w:bottom w:val="none" w:sz="0" w:space="0" w:color="auto"/>
        <w:right w:val="none" w:sz="0" w:space="0" w:color="auto"/>
      </w:divBdr>
    </w:div>
    <w:div w:id="1119178120">
      <w:bodyDiv w:val="1"/>
      <w:marLeft w:val="0"/>
      <w:marRight w:val="0"/>
      <w:marTop w:val="0"/>
      <w:marBottom w:val="0"/>
      <w:divBdr>
        <w:top w:val="none" w:sz="0" w:space="0" w:color="auto"/>
        <w:left w:val="none" w:sz="0" w:space="0" w:color="auto"/>
        <w:bottom w:val="none" w:sz="0" w:space="0" w:color="auto"/>
        <w:right w:val="none" w:sz="0" w:space="0" w:color="auto"/>
      </w:divBdr>
    </w:div>
    <w:div w:id="1377467886">
      <w:bodyDiv w:val="1"/>
      <w:marLeft w:val="0"/>
      <w:marRight w:val="0"/>
      <w:marTop w:val="0"/>
      <w:marBottom w:val="0"/>
      <w:divBdr>
        <w:top w:val="none" w:sz="0" w:space="0" w:color="auto"/>
        <w:left w:val="none" w:sz="0" w:space="0" w:color="auto"/>
        <w:bottom w:val="none" w:sz="0" w:space="0" w:color="auto"/>
        <w:right w:val="none" w:sz="0" w:space="0" w:color="auto"/>
      </w:divBdr>
    </w:div>
    <w:div w:id="14109983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omments" Target="comments.xml"/><Relationship Id="rId18" Type="http://schemas.openxmlformats.org/officeDocument/2006/relationships/hyperlink" Target="http://www.accesscharity.org.uk/" TargetMode="External"/><Relationship Id="rId26" Type="http://schemas.microsoft.com/office/2011/relationships/people" Target="people.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gov.uk/government/publications/nhs-continuing-healthcare-decision-support-tool"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microsoft.com/office/2018/08/relationships/commentsExtensible" Target="commentsExtensible.xm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3.xml"/><Relationship Id="rId5" Type="http://schemas.openxmlformats.org/officeDocument/2006/relationships/customXml" Target="../customXml/item5.xml"/><Relationship Id="rId15" Type="http://schemas.microsoft.com/office/2016/09/relationships/commentsIds" Target="commentsIds.xml"/><Relationship Id="rId23" Type="http://schemas.openxmlformats.org/officeDocument/2006/relationships/header" Target="header3.xml"/><Relationship Id="rId10" Type="http://schemas.openxmlformats.org/officeDocument/2006/relationships/webSettings" Target="webSetting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settings" Target="settings.xml"/><Relationship Id="rId14" Type="http://schemas.microsoft.com/office/2011/relationships/commentsExtended" Target="commentsExtended.xml"/><Relationship Id="rId22" Type="http://schemas.openxmlformats.org/officeDocument/2006/relationships/footer" Target="footer2.xml"/><Relationship Id="rId27" Type="http://schemas.openxmlformats.org/officeDocument/2006/relationships/theme" Target="theme/theme1.xml"/></Relationships>
</file>

<file path=word/_rels/footer2.xml.rels><?xml version="1.0" encoding="UTF-8" standalone="yes"?>
<Relationships xmlns="http://schemas.openxmlformats.org/package/2006/relationships"><Relationship Id="rId3" Type="http://schemas.openxmlformats.org/officeDocument/2006/relationships/hyperlink" Target="https://forms.office.com/e/YNXanDfQyB" TargetMode="External"/><Relationship Id="rId2" Type="http://schemas.openxmlformats.org/officeDocument/2006/relationships/image" Target="media/image1.png"/><Relationship Id="rId1" Type="http://schemas.openxmlformats.org/officeDocument/2006/relationships/hyperlink" Target="http://www.accessava.org.uk"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9C55808428FFAE40AF3475978DA3A97D" ma:contentTypeVersion="14" ma:contentTypeDescription="Create a new document." ma:contentTypeScope="" ma:versionID="8ffdaf66c40cdec0312a825ee02c33e7">
  <xsd:schema xmlns:xsd="http://www.w3.org/2001/XMLSchema" xmlns:xs="http://www.w3.org/2001/XMLSchema" xmlns:p="http://schemas.microsoft.com/office/2006/metadata/properties" xmlns:ns2="2cb99ea8-de77-422e-a247-57116264b8ca" xmlns:ns3="490d5d32-35b5-44bb-b31c-3953219e3eb4" targetNamespace="http://schemas.microsoft.com/office/2006/metadata/properties" ma:root="true" ma:fieldsID="0491642b12e5bcba4372e8c461c5e38f" ns2:_="" ns3:_="">
    <xsd:import namespace="2cb99ea8-de77-422e-a247-57116264b8ca"/>
    <xsd:import namespace="490d5d32-35b5-44bb-b31c-3953219e3eb4"/>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3:MediaServiceLocatio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cb99ea8-de77-422e-a247-57116264b8ca"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1" nillable="true" ma:displayName="Taxonomy Catch All Column" ma:hidden="true" ma:list="{b6be6929-a853-4854-a783-b6af23297944}" ma:internalName="TaxCatchAll" ma:showField="CatchAllData" ma:web="2cb99ea8-de77-422e-a247-57116264b8c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90d5d32-35b5-44bb-b31c-3953219e3eb4"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fe15f18b-5bff-40ee-a6c6-4fc7b1507f8f"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indexed="true" ma:internalName="MediaServiceLocation" ma:readOnly="true">
      <xsd:simpleType>
        <xsd:restriction base="dms:Text"/>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490d5d32-35b5-44bb-b31c-3953219e3eb4">
      <Terms xmlns="http://schemas.microsoft.com/office/infopath/2007/PartnerControls"/>
    </lcf76f155ced4ddcb4097134ff3c332f>
    <TaxCatchAll xmlns="2cb99ea8-de77-422e-a247-57116264b8ca" xsi:nil="true"/>
    <_dlc_DocId xmlns="2cb99ea8-de77-422e-a247-57116264b8ca">J5AVP5DSWT4T-1638436126-45257</_dlc_DocId>
    <_dlc_DocIdUrl xmlns="2cb99ea8-de77-422e-a247-57116264b8ca">
      <Url>https://accesscharity.sharepoint.com/sites/Docs/_layouts/15/DocIdRedir.aspx?ID=J5AVP5DSWT4T-1638436126-45257</Url>
      <Description>J5AVP5DSWT4T-1638436126-45257</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LongProperties xmlns="http://schemas.microsoft.com/office/2006/metadata/longProperties"/>
</file>

<file path=customXml/itemProps1.xml><?xml version="1.0" encoding="utf-8"?>
<ds:datastoreItem xmlns:ds="http://schemas.openxmlformats.org/officeDocument/2006/customXml" ds:itemID="{B85EEDA5-02AF-4917-A48B-26653BA00AE7}">
  <ds:schemaRefs>
    <ds:schemaRef ds:uri="http://schemas.microsoft.com/sharepoint/events"/>
  </ds:schemaRefs>
</ds:datastoreItem>
</file>

<file path=customXml/itemProps2.xml><?xml version="1.0" encoding="utf-8"?>
<ds:datastoreItem xmlns:ds="http://schemas.openxmlformats.org/officeDocument/2006/customXml" ds:itemID="{1E798556-1BAA-4890-9506-6CFD1EF35B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cb99ea8-de77-422e-a247-57116264b8ca"/>
    <ds:schemaRef ds:uri="490d5d32-35b5-44bb-b31c-3953219e3e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8AEF572-E571-42D9-AB22-6CD0BCB22368}">
  <ds:schemaRefs>
    <ds:schemaRef ds:uri="http://schemas.openxmlformats.org/officeDocument/2006/bibliography"/>
  </ds:schemaRefs>
</ds:datastoreItem>
</file>

<file path=customXml/itemProps4.xml><?xml version="1.0" encoding="utf-8"?>
<ds:datastoreItem xmlns:ds="http://schemas.openxmlformats.org/officeDocument/2006/customXml" ds:itemID="{715BEB66-7842-4F81-8087-5C56E8C20838}">
  <ds:schemaRefs>
    <ds:schemaRef ds:uri="http://schemas.microsoft.com/office/2006/metadata/properties"/>
    <ds:schemaRef ds:uri="http://schemas.microsoft.com/office/infopath/2007/PartnerControls"/>
    <ds:schemaRef ds:uri="490d5d32-35b5-44bb-b31c-3953219e3eb4"/>
    <ds:schemaRef ds:uri="2cb99ea8-de77-422e-a247-57116264b8ca"/>
  </ds:schemaRefs>
</ds:datastoreItem>
</file>

<file path=customXml/itemProps5.xml><?xml version="1.0" encoding="utf-8"?>
<ds:datastoreItem xmlns:ds="http://schemas.openxmlformats.org/officeDocument/2006/customXml" ds:itemID="{D164312C-2A49-454F-8008-69B3ED135A98}">
  <ds:schemaRefs>
    <ds:schemaRef ds:uri="http://schemas.microsoft.com/sharepoint/v3/contenttype/forms"/>
  </ds:schemaRefs>
</ds:datastoreItem>
</file>

<file path=customXml/itemProps6.xml><?xml version="1.0" encoding="utf-8"?>
<ds:datastoreItem xmlns:ds="http://schemas.openxmlformats.org/officeDocument/2006/customXml" ds:itemID="{83462F0E-0ADA-4703-99F1-9CCE3D2E9A1F}">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Normal.dotm</Template>
  <TotalTime>20</TotalTime>
  <Pages>6</Pages>
  <Words>1290</Words>
  <Characters>6830</Characters>
  <Application>Microsoft Office Word</Application>
  <DocSecurity>0</DocSecurity>
  <Lines>56</Lines>
  <Paragraphs>16</Paragraphs>
  <ScaleCrop>false</ScaleCrop>
  <Company>Irwin Mitchell Solicitors</Company>
  <LinksUpToDate>false</LinksUpToDate>
  <CharactersWithSpaces>8104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Your Ref:</dc:title>
  <dc:subject/>
  <dc:creator>NewtonK</dc:creator>
  <cp:keywords/>
  <cp:lastModifiedBy>Miriam Valencia</cp:lastModifiedBy>
  <cp:revision>32</cp:revision>
  <cp:lastPrinted>2017-05-17T10:36:00Z</cp:lastPrinted>
  <dcterms:created xsi:type="dcterms:W3CDTF">2025-07-03T09:01:00Z</dcterms:created>
  <dcterms:modified xsi:type="dcterms:W3CDTF">2026-02-06T14:44:00Z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Editor">
    <vt:lpwstr>Lainey Gough (AC)</vt:lpwstr>
  </property>
  <property fmtid="{D5CDD505-2E9C-101B-9397-08002B2CF9AE}" pid="3" name="display_urn:schemas-microsoft-com:office:office#Author">
    <vt:lpwstr>Lainey Gough (AC)</vt:lpwstr>
  </property>
  <property fmtid="{D5CDD505-2E9C-101B-9397-08002B2CF9AE}" pid="4" name="ContentTypeId">
    <vt:lpwstr>0x0101009C55808428FFAE40AF3475978DA3A97D</vt:lpwstr>
  </property>
  <property fmtid="{D5CDD505-2E9C-101B-9397-08002B2CF9AE}" pid="5" name="MediaServiceImageTags">
    <vt:lpwstr/>
  </property>
  <property fmtid="{D5CDD505-2E9C-101B-9397-08002B2CF9AE}" pid="6" name="Order">
    <vt:r8>2104500</vt:r8>
  </property>
  <property fmtid="{D5CDD505-2E9C-101B-9397-08002B2CF9AE}" pid="7" name="xd_Signature">
    <vt:bool>false</vt:bool>
  </property>
  <property fmtid="{D5CDD505-2E9C-101B-9397-08002B2CF9AE}" pid="8" name="Quizsignedoff">
    <vt:bool>true</vt:bool>
  </property>
  <property fmtid="{D5CDD505-2E9C-101B-9397-08002B2CF9AE}" pid="9" name="xd_ProgID">
    <vt:lpwstr/>
  </property>
  <property fmtid="{D5CDD505-2E9C-101B-9397-08002B2CF9AE}" pid="10" name="TriggerFlowInfo">
    <vt:lpwstr/>
  </property>
  <property fmtid="{D5CDD505-2E9C-101B-9397-08002B2CF9AE}" pid="11" name="ComplianceAssetId">
    <vt:lpwstr/>
  </property>
  <property fmtid="{D5CDD505-2E9C-101B-9397-08002B2CF9AE}" pid="12" name="TemplateUrl">
    <vt:lpwstr/>
  </property>
  <property fmtid="{D5CDD505-2E9C-101B-9397-08002B2CF9AE}" pid="13" name="Quizproduced">
    <vt:bool>false</vt:bool>
  </property>
  <property fmtid="{D5CDD505-2E9C-101B-9397-08002B2CF9AE}" pid="14" name="_ExtendedDescription">
    <vt:lpwstr/>
  </property>
  <property fmtid="{D5CDD505-2E9C-101B-9397-08002B2CF9AE}" pid="15" name="_dlc_DocIdItemGuid">
    <vt:lpwstr>f7a33f03-b644-4b8d-b5e7-5fa0b4f5be7e</vt:lpwstr>
  </property>
</Properties>
</file>